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80" r:id="rId23"/>
    <p:sldId id="281" r:id="rId24"/>
    <p:sldId id="282" r:id="rId25"/>
    <p:sldId id="283" r:id="rId26"/>
    <p:sldId id="284" r:id="rId27"/>
    <p:sldId id="289" r:id="rId28"/>
    <p:sldId id="290" r:id="rId29"/>
    <p:sldId id="291" r:id="rId30"/>
    <p:sldId id="292" r:id="rId31"/>
  </p:sldIdLst>
  <p:sldSz cx="18288000" cy="10287000"/>
  <p:notesSz cx="6858000" cy="9144000"/>
  <p:embeddedFontLst>
    <p:embeddedFont>
      <p:font typeface="Aileron Regular" panose="020B0604020202020204" charset="0"/>
      <p:regular r:id="rId32"/>
    </p:embeddedFont>
    <p:embeddedFont>
      <p:font typeface="Montserrat 2 Bold" panose="020B0604020202020204" charset="0"/>
      <p:regular r:id="rId33"/>
    </p:embeddedFont>
    <p:embeddedFont>
      <p:font typeface="Poppins" panose="00000500000000000000" pitchFamily="2" charset="0"/>
      <p:regular r:id="rId34"/>
      <p:bold r:id="rId35"/>
      <p:italic r:id="rId36"/>
      <p:boldItalic r:id="rId37"/>
    </p:embeddedFont>
    <p:embeddedFont>
      <p:font typeface="Poppins Bold" panose="00000800000000000000" pitchFamily="2" charset="0"/>
      <p:regular r:id="rId38"/>
      <p:bold r:id="rId39"/>
    </p:embeddedFont>
    <p:embeddedFont>
      <p:font typeface="Poppins Italic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acitycollege.edu/about/accreditation" TargetMode="External"/><Relationship Id="rId2" Type="http://schemas.openxmlformats.org/officeDocument/2006/relationships/hyperlink" Target="https://www.wishesmsg.com/inspirational-messages-quotes-students/"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lacc.a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62.jpeg"/><Relationship Id="rId18" Type="http://schemas.openxmlformats.org/officeDocument/2006/relationships/image" Target="../media/image6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image" Target="../media/image40.jpeg"/><Relationship Id="rId16"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60.jpeg"/><Relationship Id="rId5" Type="http://schemas.openxmlformats.org/officeDocument/2006/relationships/image" Target="../media/image49.jpeg"/><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image" Target="../media/image48.jpeg"/><Relationship Id="rId9" Type="http://schemas.openxmlformats.org/officeDocument/2006/relationships/image" Target="../media/image58.jpeg"/><Relationship Id="rId1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jpeg"/></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svg"/><Relationship Id="rId2" Type="http://schemas.openxmlformats.org/officeDocument/2006/relationships/hyperlink" Target="tel:00971527910854" TargetMode="Externa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4.xml.rels><?xml version="1.0" encoding="UTF-8" standalone="yes"?>
<Relationships xmlns="http://schemas.openxmlformats.org/package/2006/relationships"><Relationship Id="rId3" Type="http://schemas.openxmlformats.org/officeDocument/2006/relationships/hyperlink" Target="https://lacc.me/master-of-business-administration-mba-3/" TargetMode="External"/><Relationship Id="rId2" Type="http://schemas.openxmlformats.org/officeDocument/2006/relationships/hyperlink" Target="https://lacc.me/bachelor-of-business-administration/" TargetMode="Externa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312462" y="1028700"/>
            <a:ext cx="12946838" cy="8229600"/>
          </a:xfrm>
          <a:custGeom>
            <a:avLst/>
            <a:gdLst/>
            <a:ahLst/>
            <a:cxnLst/>
            <a:rect l="l" t="t" r="r" b="b"/>
            <a:pathLst>
              <a:path w="12946838" h="8229600">
                <a:moveTo>
                  <a:pt x="0" y="0"/>
                </a:moveTo>
                <a:lnTo>
                  <a:pt x="12946838" y="0"/>
                </a:lnTo>
                <a:lnTo>
                  <a:pt x="12946838" y="8229600"/>
                </a:lnTo>
                <a:lnTo>
                  <a:pt x="0" y="8229600"/>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grpSp>
        <p:nvGrpSpPr>
          <p:cNvPr id="3" name="Group 3"/>
          <p:cNvGrpSpPr/>
          <p:nvPr/>
        </p:nvGrpSpPr>
        <p:grpSpPr>
          <a:xfrm rot="5400000">
            <a:off x="4305867" y="1022106"/>
            <a:ext cx="8242788" cy="822960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adFill rotWithShape="1">
              <a:gsLst>
                <a:gs pos="0">
                  <a:srgbClr val="000000">
                    <a:alpha val="47000"/>
                  </a:srgbClr>
                </a:gs>
                <a:gs pos="100000">
                  <a:srgbClr val="3533CD">
                    <a:alpha val="47000"/>
                  </a:srgbClr>
                </a:gs>
              </a:gsLst>
              <a:lin ang="0"/>
            </a:gradFill>
          </p:spPr>
        </p:sp>
      </p:grpSp>
      <p:grpSp>
        <p:nvGrpSpPr>
          <p:cNvPr id="5" name="Group 5"/>
          <p:cNvGrpSpPr/>
          <p:nvPr/>
        </p:nvGrpSpPr>
        <p:grpSpPr>
          <a:xfrm>
            <a:off x="304800" y="1753047"/>
            <a:ext cx="9639300" cy="10744200"/>
            <a:chOff x="0" y="0"/>
            <a:chExt cx="2241732" cy="2498690"/>
          </a:xfrm>
        </p:grpSpPr>
        <p:sp>
          <p:nvSpPr>
            <p:cNvPr id="6" name="Freeform 6"/>
            <p:cNvSpPr/>
            <p:nvPr/>
          </p:nvSpPr>
          <p:spPr>
            <a:xfrm>
              <a:off x="0" y="0"/>
              <a:ext cx="2241732" cy="2498690"/>
            </a:xfrm>
            <a:custGeom>
              <a:avLst/>
              <a:gdLst/>
              <a:ahLst/>
              <a:cxnLst/>
              <a:rect l="l" t="t" r="r" b="b"/>
              <a:pathLst>
                <a:path w="2241732" h="2498690">
                  <a:moveTo>
                    <a:pt x="0" y="0"/>
                  </a:moveTo>
                  <a:lnTo>
                    <a:pt x="2241732" y="0"/>
                  </a:lnTo>
                  <a:lnTo>
                    <a:pt x="2241732" y="2498690"/>
                  </a:lnTo>
                  <a:lnTo>
                    <a:pt x="0" y="2498690"/>
                  </a:lnTo>
                  <a:close/>
                </a:path>
              </a:pathLst>
            </a:custGeom>
            <a:solidFill>
              <a:srgbClr val="000000">
                <a:alpha val="0"/>
              </a:srgbClr>
            </a:solidFill>
          </p:spPr>
        </p:sp>
      </p:grpSp>
      <p:sp>
        <p:nvSpPr>
          <p:cNvPr id="7" name="TextBox 7"/>
          <p:cNvSpPr txBox="1"/>
          <p:nvPr/>
        </p:nvSpPr>
        <p:spPr>
          <a:xfrm>
            <a:off x="1028700" y="3845058"/>
            <a:ext cx="8559510" cy="2692135"/>
          </a:xfrm>
          <a:prstGeom prst="rect">
            <a:avLst/>
          </a:prstGeom>
        </p:spPr>
        <p:txBody>
          <a:bodyPr lIns="0" tIns="0" rIns="0" bIns="0" rtlCol="0" anchor="t">
            <a:spAutoFit/>
          </a:bodyPr>
          <a:lstStyle/>
          <a:p>
            <a:pPr>
              <a:lnSpc>
                <a:spcPts val="6791"/>
              </a:lnSpc>
            </a:pPr>
            <a:r>
              <a:rPr lang="en-US" sz="7074">
                <a:solidFill>
                  <a:srgbClr val="FFFFFF"/>
                </a:solidFill>
                <a:latin typeface="Poppins Bold"/>
              </a:rPr>
              <a:t>LONDON AMERICAN CITY COLLEGE</a:t>
            </a:r>
          </a:p>
        </p:txBody>
      </p:sp>
      <p:sp>
        <p:nvSpPr>
          <p:cNvPr id="8" name="TextBox 8"/>
          <p:cNvSpPr txBox="1"/>
          <p:nvPr/>
        </p:nvSpPr>
        <p:spPr>
          <a:xfrm>
            <a:off x="1028700" y="7232517"/>
            <a:ext cx="7933325" cy="481628"/>
          </a:xfrm>
          <a:prstGeom prst="rect">
            <a:avLst/>
          </a:prstGeom>
        </p:spPr>
        <p:txBody>
          <a:bodyPr lIns="0" tIns="0" rIns="0" bIns="0" rtlCol="0" anchor="t">
            <a:spAutoFit/>
          </a:bodyPr>
          <a:lstStyle/>
          <a:p>
            <a:pPr>
              <a:lnSpc>
                <a:spcPts val="3919"/>
              </a:lnSpc>
            </a:pPr>
            <a:r>
              <a:rPr lang="en-US" sz="2799" spc="307">
                <a:solidFill>
                  <a:srgbClr val="FFFFFF"/>
                </a:solidFill>
                <a:latin typeface="Aileron Regular"/>
              </a:rPr>
              <a:t>lacc.me</a:t>
            </a:r>
          </a:p>
        </p:txBody>
      </p:sp>
      <p:sp>
        <p:nvSpPr>
          <p:cNvPr id="9" name="TextBox 9"/>
          <p:cNvSpPr txBox="1"/>
          <p:nvPr/>
        </p:nvSpPr>
        <p:spPr>
          <a:xfrm>
            <a:off x="1028700" y="2503931"/>
            <a:ext cx="12430552" cy="489958"/>
          </a:xfrm>
          <a:prstGeom prst="rect">
            <a:avLst/>
          </a:prstGeom>
        </p:spPr>
        <p:txBody>
          <a:bodyPr lIns="0" tIns="0" rIns="0" bIns="0" rtlCol="0" anchor="t">
            <a:spAutoFit/>
          </a:bodyPr>
          <a:lstStyle/>
          <a:p>
            <a:pPr>
              <a:lnSpc>
                <a:spcPts val="3431"/>
              </a:lnSpc>
            </a:pPr>
            <a:r>
              <a:rPr lang="en-US" sz="3574">
                <a:solidFill>
                  <a:srgbClr val="FFFFFF"/>
                </a:solidFill>
                <a:latin typeface="Poppins"/>
              </a:rPr>
              <a:t>A PREMIER SECTOR UNIVERSITY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78358" y="1028700"/>
            <a:ext cx="16380942" cy="2645958"/>
            <a:chOff x="0" y="0"/>
            <a:chExt cx="21841256" cy="3527944"/>
          </a:xfrm>
        </p:grpSpPr>
        <p:sp>
          <p:nvSpPr>
            <p:cNvPr id="3" name="TextBox 3"/>
            <p:cNvSpPr txBox="1"/>
            <p:nvPr/>
          </p:nvSpPr>
          <p:spPr>
            <a:xfrm>
              <a:off x="0" y="-180975"/>
              <a:ext cx="21841256" cy="2822575"/>
            </a:xfrm>
            <a:prstGeom prst="rect">
              <a:avLst/>
            </a:prstGeom>
          </p:spPr>
          <p:txBody>
            <a:bodyPr lIns="0" tIns="0" rIns="0" bIns="0" rtlCol="0" anchor="t">
              <a:spAutoFit/>
            </a:bodyPr>
            <a:lstStyle/>
            <a:p>
              <a:pPr>
                <a:lnSpc>
                  <a:spcPts val="8400"/>
                </a:lnSpc>
              </a:pPr>
              <a:r>
                <a:rPr lang="en-US" sz="6000">
                  <a:solidFill>
                    <a:srgbClr val="FFFFFF"/>
                  </a:solidFill>
                  <a:latin typeface="Poppins"/>
                </a:rPr>
                <a:t>LACC’S SISTER INSTITUTION AND AFFILIATIONS</a:t>
              </a:r>
            </a:p>
          </p:txBody>
        </p:sp>
        <p:sp>
          <p:nvSpPr>
            <p:cNvPr id="4" name="TextBox 4"/>
            <p:cNvSpPr txBox="1"/>
            <p:nvPr/>
          </p:nvSpPr>
          <p:spPr>
            <a:xfrm>
              <a:off x="0" y="2832619"/>
              <a:ext cx="18726406" cy="695325"/>
            </a:xfrm>
            <a:prstGeom prst="rect">
              <a:avLst/>
            </a:prstGeom>
          </p:spPr>
          <p:txBody>
            <a:bodyPr lIns="0" tIns="0" rIns="0" bIns="0" rtlCol="0" anchor="t">
              <a:spAutoFit/>
            </a:bodyPr>
            <a:lstStyle/>
            <a:p>
              <a:pPr>
                <a:lnSpc>
                  <a:spcPts val="4079"/>
                </a:lnSpc>
              </a:pPr>
              <a:endParaRPr/>
            </a:p>
          </p:txBody>
        </p:sp>
      </p:grpSp>
      <p:sp>
        <p:nvSpPr>
          <p:cNvPr id="5" name="Freeform 5"/>
          <p:cNvSpPr/>
          <p:nvPr/>
        </p:nvSpPr>
        <p:spPr>
          <a:xfrm rot="5400000">
            <a:off x="878358" y="3428185"/>
            <a:ext cx="5346445" cy="5346445"/>
          </a:xfrm>
          <a:custGeom>
            <a:avLst/>
            <a:gdLst/>
            <a:ahLst/>
            <a:cxnLst/>
            <a:rect l="l" t="t" r="r" b="b"/>
            <a:pathLst>
              <a:path w="5346445" h="5346445">
                <a:moveTo>
                  <a:pt x="0" y="0"/>
                </a:moveTo>
                <a:lnTo>
                  <a:pt x="5346444" y="0"/>
                </a:lnTo>
                <a:lnTo>
                  <a:pt x="5346444" y="5346445"/>
                </a:lnTo>
                <a:lnTo>
                  <a:pt x="0" y="5346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534046" y="4628789"/>
            <a:ext cx="4035068" cy="70627"/>
          </a:xfrm>
          <a:prstGeom prst="rect">
            <a:avLst/>
          </a:prstGeom>
          <a:solidFill>
            <a:srgbClr val="050A30"/>
          </a:solidFill>
        </p:spPr>
      </p:sp>
      <p:sp>
        <p:nvSpPr>
          <p:cNvPr id="7" name="Freeform 7"/>
          <p:cNvSpPr/>
          <p:nvPr/>
        </p:nvSpPr>
        <p:spPr>
          <a:xfrm rot="5400000">
            <a:off x="6472286" y="3428185"/>
            <a:ext cx="5346445" cy="5346445"/>
          </a:xfrm>
          <a:custGeom>
            <a:avLst/>
            <a:gdLst/>
            <a:ahLst/>
            <a:cxnLst/>
            <a:rect l="l" t="t" r="r" b="b"/>
            <a:pathLst>
              <a:path w="5346445" h="5346445">
                <a:moveTo>
                  <a:pt x="0" y="0"/>
                </a:moveTo>
                <a:lnTo>
                  <a:pt x="5346445" y="0"/>
                </a:lnTo>
                <a:lnTo>
                  <a:pt x="5346445" y="5346445"/>
                </a:lnTo>
                <a:lnTo>
                  <a:pt x="0" y="5346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a:off x="7069329" y="4594107"/>
            <a:ext cx="3998999" cy="69995"/>
          </a:xfrm>
          <a:prstGeom prst="rect">
            <a:avLst/>
          </a:prstGeom>
          <a:solidFill>
            <a:srgbClr val="050A30"/>
          </a:solidFill>
        </p:spPr>
      </p:sp>
      <p:sp>
        <p:nvSpPr>
          <p:cNvPr id="9" name="Freeform 9"/>
          <p:cNvSpPr/>
          <p:nvPr/>
        </p:nvSpPr>
        <p:spPr>
          <a:xfrm rot="5400000">
            <a:off x="12063198" y="3428185"/>
            <a:ext cx="5346445" cy="5346445"/>
          </a:xfrm>
          <a:custGeom>
            <a:avLst/>
            <a:gdLst/>
            <a:ahLst/>
            <a:cxnLst/>
            <a:rect l="l" t="t" r="r" b="b"/>
            <a:pathLst>
              <a:path w="5346445" h="5346445">
                <a:moveTo>
                  <a:pt x="0" y="0"/>
                </a:moveTo>
                <a:lnTo>
                  <a:pt x="5346444" y="0"/>
                </a:lnTo>
                <a:lnTo>
                  <a:pt x="5346444" y="5346445"/>
                </a:lnTo>
                <a:lnTo>
                  <a:pt x="0" y="5346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AutoShape 10"/>
          <p:cNvSpPr/>
          <p:nvPr/>
        </p:nvSpPr>
        <p:spPr>
          <a:xfrm>
            <a:off x="12736921" y="4594107"/>
            <a:ext cx="3998999" cy="69995"/>
          </a:xfrm>
          <a:prstGeom prst="rect">
            <a:avLst/>
          </a:prstGeom>
          <a:solidFill>
            <a:srgbClr val="050A30"/>
          </a:solidFill>
        </p:spPr>
      </p:sp>
      <p:sp>
        <p:nvSpPr>
          <p:cNvPr id="11" name="Freeform 11"/>
          <p:cNvSpPr/>
          <p:nvPr/>
        </p:nvSpPr>
        <p:spPr>
          <a:xfrm>
            <a:off x="1534046" y="5045759"/>
            <a:ext cx="4035068" cy="3375310"/>
          </a:xfrm>
          <a:custGeom>
            <a:avLst/>
            <a:gdLst/>
            <a:ahLst/>
            <a:cxnLst/>
            <a:rect l="l" t="t" r="r" b="b"/>
            <a:pathLst>
              <a:path w="4035068" h="3375310">
                <a:moveTo>
                  <a:pt x="0" y="0"/>
                </a:moveTo>
                <a:lnTo>
                  <a:pt x="4035068" y="0"/>
                </a:lnTo>
                <a:lnTo>
                  <a:pt x="4035068" y="3375310"/>
                </a:lnTo>
                <a:lnTo>
                  <a:pt x="0" y="337531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12" name="Freeform 12"/>
          <p:cNvSpPr/>
          <p:nvPr/>
        </p:nvSpPr>
        <p:spPr>
          <a:xfrm>
            <a:off x="7069329" y="5045759"/>
            <a:ext cx="3998999" cy="3375310"/>
          </a:xfrm>
          <a:custGeom>
            <a:avLst/>
            <a:gdLst/>
            <a:ahLst/>
            <a:cxnLst/>
            <a:rect l="l" t="t" r="r" b="b"/>
            <a:pathLst>
              <a:path w="3998999" h="3375310">
                <a:moveTo>
                  <a:pt x="0" y="0"/>
                </a:moveTo>
                <a:lnTo>
                  <a:pt x="3998999" y="0"/>
                </a:lnTo>
                <a:lnTo>
                  <a:pt x="3998999" y="3375310"/>
                </a:lnTo>
                <a:lnTo>
                  <a:pt x="0" y="3375310"/>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sp>
      <p:sp>
        <p:nvSpPr>
          <p:cNvPr id="13" name="Freeform 13"/>
          <p:cNvSpPr/>
          <p:nvPr/>
        </p:nvSpPr>
        <p:spPr>
          <a:xfrm>
            <a:off x="12736921" y="5045759"/>
            <a:ext cx="3998999" cy="3375310"/>
          </a:xfrm>
          <a:custGeom>
            <a:avLst/>
            <a:gdLst/>
            <a:ahLst/>
            <a:cxnLst/>
            <a:rect l="l" t="t" r="r" b="b"/>
            <a:pathLst>
              <a:path w="3998999" h="3375310">
                <a:moveTo>
                  <a:pt x="0" y="0"/>
                </a:moveTo>
                <a:lnTo>
                  <a:pt x="3998999" y="0"/>
                </a:lnTo>
                <a:lnTo>
                  <a:pt x="3998999" y="3375310"/>
                </a:lnTo>
                <a:lnTo>
                  <a:pt x="0" y="3375310"/>
                </a:lnTo>
                <a:lnTo>
                  <a:pt x="0" y="0"/>
                </a:lnTo>
                <a:close/>
              </a:path>
            </a:pathLst>
          </a:custGeom>
          <a:blipFill>
            <a:blip r:embed="rId6" cstate="print">
              <a:extLst>
                <a:ext uri="{28A0092B-C50C-407E-A947-70E740481C1C}">
                  <a14:useLocalDpi xmlns:a14="http://schemas.microsoft.com/office/drawing/2010/main" val="0"/>
                </a:ext>
              </a:extLst>
            </a:blip>
            <a:stretch>
              <a:fillRect/>
            </a:stretch>
          </a:blipFill>
        </p:spPr>
      </p:sp>
      <p:sp>
        <p:nvSpPr>
          <p:cNvPr id="14" name="TextBox 14"/>
          <p:cNvSpPr txBox="1"/>
          <p:nvPr/>
        </p:nvSpPr>
        <p:spPr>
          <a:xfrm>
            <a:off x="12255947" y="3773462"/>
            <a:ext cx="4960947" cy="503803"/>
          </a:xfrm>
          <a:prstGeom prst="rect">
            <a:avLst/>
          </a:prstGeom>
        </p:spPr>
        <p:txBody>
          <a:bodyPr lIns="0" tIns="0" rIns="0" bIns="0" rtlCol="0" anchor="t">
            <a:spAutoFit/>
          </a:bodyPr>
          <a:lstStyle/>
          <a:p>
            <a:pPr algn="ctr">
              <a:lnSpc>
                <a:spcPts val="4081"/>
              </a:lnSpc>
            </a:pPr>
            <a:r>
              <a:rPr lang="en-US" sz="2519" spc="226">
                <a:solidFill>
                  <a:srgbClr val="212120"/>
                </a:solidFill>
                <a:latin typeface="Poppins Italics"/>
              </a:rPr>
              <a:t>EURO COLLEGE</a:t>
            </a:r>
          </a:p>
        </p:txBody>
      </p:sp>
      <p:sp>
        <p:nvSpPr>
          <p:cNvPr id="15" name="TextBox 15"/>
          <p:cNvSpPr txBox="1"/>
          <p:nvPr/>
        </p:nvSpPr>
        <p:spPr>
          <a:xfrm>
            <a:off x="6574185" y="3773462"/>
            <a:ext cx="5139631" cy="503803"/>
          </a:xfrm>
          <a:prstGeom prst="rect">
            <a:avLst/>
          </a:prstGeom>
        </p:spPr>
        <p:txBody>
          <a:bodyPr lIns="0" tIns="0" rIns="0" bIns="0" rtlCol="0" anchor="t">
            <a:spAutoFit/>
          </a:bodyPr>
          <a:lstStyle/>
          <a:p>
            <a:pPr algn="ctr">
              <a:lnSpc>
                <a:spcPts val="4081"/>
              </a:lnSpc>
            </a:pPr>
            <a:r>
              <a:rPr lang="en-US" sz="2519" spc="226">
                <a:solidFill>
                  <a:srgbClr val="212120"/>
                </a:solidFill>
                <a:latin typeface="Poppins Italics"/>
              </a:rPr>
              <a:t>COLLEGE DE PARIS </a:t>
            </a:r>
          </a:p>
        </p:txBody>
      </p:sp>
      <p:sp>
        <p:nvSpPr>
          <p:cNvPr id="16" name="TextBox 16"/>
          <p:cNvSpPr txBox="1"/>
          <p:nvPr/>
        </p:nvSpPr>
        <p:spPr>
          <a:xfrm>
            <a:off x="1232523" y="3768168"/>
            <a:ext cx="4638113" cy="512116"/>
          </a:xfrm>
          <a:prstGeom prst="rect">
            <a:avLst/>
          </a:prstGeom>
        </p:spPr>
        <p:txBody>
          <a:bodyPr lIns="0" tIns="0" rIns="0" bIns="0" rtlCol="0" anchor="t">
            <a:spAutoFit/>
          </a:bodyPr>
          <a:lstStyle/>
          <a:p>
            <a:pPr algn="ctr">
              <a:lnSpc>
                <a:spcPts val="4117"/>
              </a:lnSpc>
            </a:pPr>
            <a:r>
              <a:rPr lang="en-US" sz="2541" spc="228">
                <a:solidFill>
                  <a:srgbClr val="050A30"/>
                </a:solidFill>
                <a:latin typeface="Poppins Italics"/>
              </a:rPr>
              <a:t>MADONNA UNIVERSITY</a:t>
            </a:r>
          </a:p>
        </p:txBody>
      </p:sp>
      <p:sp>
        <p:nvSpPr>
          <p:cNvPr id="17" name="TextBox 17"/>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312461" cy="5153337"/>
          </a:xfrm>
          <a:custGeom>
            <a:avLst/>
            <a:gdLst/>
            <a:ahLst/>
            <a:cxnLst/>
            <a:rect l="l" t="t" r="r" b="b"/>
            <a:pathLst>
              <a:path w="18312461" h="5153337">
                <a:moveTo>
                  <a:pt x="0" y="0"/>
                </a:moveTo>
                <a:lnTo>
                  <a:pt x="18312461" y="0"/>
                </a:lnTo>
                <a:lnTo>
                  <a:pt x="18312461" y="5153337"/>
                </a:lnTo>
                <a:lnTo>
                  <a:pt x="0" y="5153337"/>
                </a:lnTo>
                <a:lnTo>
                  <a:pt x="0" y="0"/>
                </a:lnTo>
                <a:close/>
              </a:path>
            </a:pathLst>
          </a:custGeom>
          <a:blipFill>
            <a:blip r:embed="rId2" cstate="print">
              <a:alphaModFix amt="50000"/>
              <a:extLst>
                <a:ext uri="{28A0092B-C50C-407E-A947-70E740481C1C}">
                  <a14:useLocalDpi xmlns:a14="http://schemas.microsoft.com/office/drawing/2010/main" val="0"/>
                </a:ext>
              </a:extLst>
            </a:blip>
            <a:stretch>
              <a:fillRect t="-11" b="-11"/>
            </a:stretch>
          </a:blipFill>
        </p:spPr>
      </p:sp>
      <p:sp>
        <p:nvSpPr>
          <p:cNvPr id="3" name="TextBox 3"/>
          <p:cNvSpPr txBox="1"/>
          <p:nvPr/>
        </p:nvSpPr>
        <p:spPr>
          <a:xfrm>
            <a:off x="1028700" y="5403887"/>
            <a:ext cx="7491166" cy="4365270"/>
          </a:xfrm>
          <a:prstGeom prst="rect">
            <a:avLst/>
          </a:prstGeom>
        </p:spPr>
        <p:txBody>
          <a:bodyPr lIns="0" tIns="0" rIns="0" bIns="0" rtlCol="0" anchor="t">
            <a:spAutoFit/>
          </a:bodyPr>
          <a:lstStyle/>
          <a:p>
            <a:pPr marL="432897" lvl="1" indent="-216448">
              <a:lnSpc>
                <a:spcPts val="3508"/>
              </a:lnSpc>
              <a:buFont typeface="Arial"/>
              <a:buChar char="•"/>
            </a:pPr>
            <a:r>
              <a:rPr lang="en-US" sz="2005" spc="100">
                <a:solidFill>
                  <a:srgbClr val="FFFFFF"/>
                </a:solidFill>
                <a:latin typeface="Poppins"/>
              </a:rPr>
              <a:t>Madonna University receives its institutional accreditation through the Higher Learning Commission (HLC). The HLC accredits degree-granting post-secondary educational institutions in the North Central region of the United States and thereby grants membership in the Commission.</a:t>
            </a:r>
          </a:p>
          <a:p>
            <a:pPr marL="432897" lvl="1" indent="-216448">
              <a:lnSpc>
                <a:spcPts val="3508"/>
              </a:lnSpc>
              <a:buFont typeface="Arial"/>
              <a:buChar char="•"/>
            </a:pPr>
            <a:r>
              <a:rPr lang="en-US" sz="2005" spc="100">
                <a:solidFill>
                  <a:srgbClr val="FFFFFF"/>
                </a:solidFill>
                <a:latin typeface="Poppins"/>
              </a:rPr>
              <a:t>Accreditation Council for Business Schools &amp; Programs (ACBSP).</a:t>
            </a:r>
          </a:p>
          <a:p>
            <a:pPr>
              <a:lnSpc>
                <a:spcPts val="3508"/>
              </a:lnSpc>
            </a:pPr>
            <a:endParaRPr lang="en-US" sz="2005" spc="100">
              <a:solidFill>
                <a:srgbClr val="FFFFFF"/>
              </a:solidFill>
              <a:latin typeface="Poppins"/>
            </a:endParaRPr>
          </a:p>
        </p:txBody>
      </p:sp>
      <p:sp>
        <p:nvSpPr>
          <p:cNvPr id="4" name="TextBox 4"/>
          <p:cNvSpPr txBox="1"/>
          <p:nvPr/>
        </p:nvSpPr>
        <p:spPr>
          <a:xfrm>
            <a:off x="9768134" y="5451512"/>
            <a:ext cx="7491166" cy="3050820"/>
          </a:xfrm>
          <a:prstGeom prst="rect">
            <a:avLst/>
          </a:prstGeom>
        </p:spPr>
        <p:txBody>
          <a:bodyPr lIns="0" tIns="0" rIns="0" bIns="0" rtlCol="0" anchor="t">
            <a:spAutoFit/>
          </a:bodyPr>
          <a:lstStyle/>
          <a:p>
            <a:pPr marL="432897" lvl="1" indent="-216448">
              <a:lnSpc>
                <a:spcPts val="3508"/>
              </a:lnSpc>
              <a:buFont typeface="Arial"/>
              <a:buChar char="•"/>
            </a:pPr>
            <a:r>
              <a:rPr lang="en-US" sz="2005" spc="100">
                <a:solidFill>
                  <a:srgbClr val="FFFFFF"/>
                </a:solidFill>
                <a:latin typeface="Poppins"/>
              </a:rPr>
              <a:t>Council on Social Work Education</a:t>
            </a:r>
          </a:p>
          <a:p>
            <a:pPr marL="432897" lvl="1" indent="-216448">
              <a:lnSpc>
                <a:spcPts val="3508"/>
              </a:lnSpc>
              <a:buFont typeface="Arial"/>
              <a:buChar char="•"/>
            </a:pPr>
            <a:r>
              <a:rPr lang="en-US" sz="2005" spc="100">
                <a:solidFill>
                  <a:srgbClr val="FFFFFF"/>
                </a:solidFill>
                <a:latin typeface="Poppins"/>
              </a:rPr>
              <a:t>Forensic Sciences Education Programs Accreditation Commission (FEPAC)</a:t>
            </a:r>
          </a:p>
          <a:p>
            <a:pPr marL="432897" lvl="1" indent="-216448">
              <a:lnSpc>
                <a:spcPts val="3508"/>
              </a:lnSpc>
              <a:buFont typeface="Arial"/>
              <a:buChar char="•"/>
            </a:pPr>
            <a:r>
              <a:rPr lang="en-US" sz="2005" spc="100">
                <a:solidFill>
                  <a:srgbClr val="FFFFFF"/>
                </a:solidFill>
                <a:latin typeface="Poppins"/>
              </a:rPr>
              <a:t>Michigan Board of Education</a:t>
            </a:r>
          </a:p>
          <a:p>
            <a:pPr marL="432897" lvl="1" indent="-216448">
              <a:lnSpc>
                <a:spcPts val="3508"/>
              </a:lnSpc>
              <a:buFont typeface="Arial"/>
              <a:buChar char="•"/>
            </a:pPr>
            <a:r>
              <a:rPr lang="en-US" sz="2005" spc="100">
                <a:solidFill>
                  <a:srgbClr val="FFFFFF"/>
                </a:solidFill>
                <a:latin typeface="Poppins"/>
              </a:rPr>
              <a:t>National Council for Accreditation of Teacher Education </a:t>
            </a:r>
          </a:p>
          <a:p>
            <a:pPr>
              <a:lnSpc>
                <a:spcPts val="3508"/>
              </a:lnSpc>
            </a:pPr>
            <a:endParaRPr lang="en-US" sz="2005" spc="100">
              <a:solidFill>
                <a:srgbClr val="FFFFFF"/>
              </a:solidFill>
              <a:latin typeface="Poppins"/>
            </a:endParaRPr>
          </a:p>
        </p:txBody>
      </p:sp>
      <p:sp>
        <p:nvSpPr>
          <p:cNvPr id="5" name="TextBox 5"/>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312461" cy="5153337"/>
          </a:xfrm>
          <a:custGeom>
            <a:avLst/>
            <a:gdLst/>
            <a:ahLst/>
            <a:cxnLst/>
            <a:rect l="l" t="t" r="r" b="b"/>
            <a:pathLst>
              <a:path w="18312461" h="5153337">
                <a:moveTo>
                  <a:pt x="0" y="0"/>
                </a:moveTo>
                <a:lnTo>
                  <a:pt x="18312461" y="0"/>
                </a:lnTo>
                <a:lnTo>
                  <a:pt x="18312461" y="5153337"/>
                </a:lnTo>
                <a:lnTo>
                  <a:pt x="0" y="5153337"/>
                </a:lnTo>
                <a:lnTo>
                  <a:pt x="0" y="0"/>
                </a:lnTo>
                <a:close/>
              </a:path>
            </a:pathLst>
          </a:custGeom>
          <a:blipFill>
            <a:blip r:embed="rId2" cstate="print">
              <a:alphaModFix amt="50000"/>
              <a:extLst>
                <a:ext uri="{28A0092B-C50C-407E-A947-70E740481C1C}">
                  <a14:useLocalDpi xmlns:a14="http://schemas.microsoft.com/office/drawing/2010/main" val="0"/>
                </a:ext>
              </a:extLst>
            </a:blip>
            <a:stretch>
              <a:fillRect/>
            </a:stretch>
          </a:blipFill>
        </p:spPr>
      </p:sp>
      <p:sp>
        <p:nvSpPr>
          <p:cNvPr id="3" name="TextBox 3"/>
          <p:cNvSpPr txBox="1"/>
          <p:nvPr/>
        </p:nvSpPr>
        <p:spPr>
          <a:xfrm>
            <a:off x="1028700" y="6422612"/>
            <a:ext cx="13697834" cy="1773032"/>
          </a:xfrm>
          <a:prstGeom prst="rect">
            <a:avLst/>
          </a:prstGeom>
        </p:spPr>
        <p:txBody>
          <a:bodyPr lIns="0" tIns="0" rIns="0" bIns="0" rtlCol="0" anchor="t">
            <a:spAutoFit/>
          </a:bodyPr>
          <a:lstStyle/>
          <a:p>
            <a:pPr marL="437342" lvl="1" indent="-218671">
              <a:lnSpc>
                <a:spcPts val="3544"/>
              </a:lnSpc>
              <a:buFont typeface="Arial"/>
              <a:buChar char="•"/>
            </a:pPr>
            <a:r>
              <a:rPr lang="en-US" sz="2025" spc="101">
                <a:solidFill>
                  <a:srgbClr val="FFFFFF"/>
                </a:solidFill>
                <a:latin typeface="Poppins"/>
              </a:rPr>
              <a:t> Collège de Paris programs prepare students for degrees registered in the Répertoire National des Certifications Professionnelles (RNCP). </a:t>
            </a:r>
          </a:p>
          <a:p>
            <a:pPr marL="437342" lvl="1" indent="-218671">
              <a:lnSpc>
                <a:spcPts val="3544"/>
              </a:lnSpc>
              <a:buFont typeface="Arial"/>
              <a:buChar char="•"/>
            </a:pPr>
            <a:r>
              <a:rPr lang="en-US" sz="2025" spc="101">
                <a:solidFill>
                  <a:srgbClr val="FFFFFF"/>
                </a:solidFill>
                <a:latin typeface="Poppins"/>
              </a:rPr>
              <a:t>Accredited and approved by the French Government.</a:t>
            </a:r>
          </a:p>
          <a:p>
            <a:pPr>
              <a:lnSpc>
                <a:spcPts val="3544"/>
              </a:lnSpc>
            </a:pPr>
            <a:endParaRPr lang="en-US" sz="2025" spc="101">
              <a:solidFill>
                <a:srgbClr val="FFFFFF"/>
              </a:solidFill>
              <a:latin typeface="Poppins"/>
            </a:endParaRPr>
          </a:p>
        </p:txBody>
      </p:sp>
      <p:sp>
        <p:nvSpPr>
          <p:cNvPr id="4" name="TextBox 4"/>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312461" cy="5153337"/>
          </a:xfrm>
          <a:custGeom>
            <a:avLst/>
            <a:gdLst/>
            <a:ahLst/>
            <a:cxnLst/>
            <a:rect l="l" t="t" r="r" b="b"/>
            <a:pathLst>
              <a:path w="18312461" h="5153337">
                <a:moveTo>
                  <a:pt x="0" y="0"/>
                </a:moveTo>
                <a:lnTo>
                  <a:pt x="18312461" y="0"/>
                </a:lnTo>
                <a:lnTo>
                  <a:pt x="18312461" y="5153337"/>
                </a:lnTo>
                <a:lnTo>
                  <a:pt x="0" y="5153337"/>
                </a:lnTo>
                <a:lnTo>
                  <a:pt x="0" y="0"/>
                </a:lnTo>
                <a:close/>
              </a:path>
            </a:pathLst>
          </a:custGeom>
          <a:blipFill>
            <a:blip r:embed="rId2" cstate="print">
              <a:alphaModFix amt="50000"/>
              <a:extLst>
                <a:ext uri="{28A0092B-C50C-407E-A947-70E740481C1C}">
                  <a14:useLocalDpi xmlns:a14="http://schemas.microsoft.com/office/drawing/2010/main" val="0"/>
                </a:ext>
              </a:extLst>
            </a:blip>
            <a:stretch>
              <a:fillRect t="-11" b="-11"/>
            </a:stretch>
          </a:blipFill>
        </p:spPr>
      </p:sp>
      <p:sp>
        <p:nvSpPr>
          <p:cNvPr id="3" name="TextBox 3"/>
          <p:cNvSpPr txBox="1"/>
          <p:nvPr/>
        </p:nvSpPr>
        <p:spPr>
          <a:xfrm>
            <a:off x="1028700" y="5301628"/>
            <a:ext cx="7491166" cy="4803420"/>
          </a:xfrm>
          <a:prstGeom prst="rect">
            <a:avLst/>
          </a:prstGeom>
        </p:spPr>
        <p:txBody>
          <a:bodyPr lIns="0" tIns="0" rIns="0" bIns="0" rtlCol="0" anchor="t">
            <a:spAutoFit/>
          </a:bodyPr>
          <a:lstStyle/>
          <a:p>
            <a:pPr marL="432897" lvl="1" indent="-216448">
              <a:lnSpc>
                <a:spcPts val="3508"/>
              </a:lnSpc>
              <a:buFont typeface="Arial"/>
              <a:buChar char="•"/>
            </a:pPr>
            <a:r>
              <a:rPr lang="en-US" sz="2005" spc="100">
                <a:solidFill>
                  <a:srgbClr val="F4F6FC"/>
                </a:solidFill>
                <a:latin typeface="Poppins"/>
              </a:rPr>
              <a:t>Euro College is accredited by the Board of Accreditation of the Ministry of Education of the Republic of Macedonia and permanent license from the Ministry of Education to deliver courses in BBA and MBA degree programs. </a:t>
            </a:r>
          </a:p>
          <a:p>
            <a:pPr marL="432897" lvl="1" indent="-216448">
              <a:lnSpc>
                <a:spcPts val="3508"/>
              </a:lnSpc>
              <a:buFont typeface="Arial"/>
              <a:buChar char="•"/>
            </a:pPr>
            <a:r>
              <a:rPr lang="en-US" sz="2005" spc="100">
                <a:solidFill>
                  <a:srgbClr val="F4F6FC"/>
                </a:solidFill>
                <a:latin typeface="Poppins"/>
              </a:rPr>
              <a:t>Euro College is also accredited by IDEAL (International Distance Education Accreditation League) – a renowned international accrediting agency consisting of academic professionals from Asia, the USA, and Europe. </a:t>
            </a:r>
          </a:p>
          <a:p>
            <a:pPr>
              <a:lnSpc>
                <a:spcPts val="3508"/>
              </a:lnSpc>
            </a:pPr>
            <a:endParaRPr lang="en-US" sz="2005" spc="100">
              <a:solidFill>
                <a:srgbClr val="F4F6FC"/>
              </a:solidFill>
              <a:latin typeface="Poppins"/>
            </a:endParaRPr>
          </a:p>
        </p:txBody>
      </p:sp>
      <p:sp>
        <p:nvSpPr>
          <p:cNvPr id="4" name="TextBox 4"/>
          <p:cNvSpPr txBox="1"/>
          <p:nvPr/>
        </p:nvSpPr>
        <p:spPr>
          <a:xfrm>
            <a:off x="9768134" y="5301628"/>
            <a:ext cx="7491166" cy="1736370"/>
          </a:xfrm>
          <a:prstGeom prst="rect">
            <a:avLst/>
          </a:prstGeom>
        </p:spPr>
        <p:txBody>
          <a:bodyPr lIns="0" tIns="0" rIns="0" bIns="0" rtlCol="0" anchor="t">
            <a:spAutoFit/>
          </a:bodyPr>
          <a:lstStyle/>
          <a:p>
            <a:pPr marL="432897" lvl="1" indent="-216448">
              <a:lnSpc>
                <a:spcPts val="3508"/>
              </a:lnSpc>
              <a:buFont typeface="Arial"/>
              <a:buChar char="•"/>
            </a:pPr>
            <a:r>
              <a:rPr lang="en-US" sz="2005" spc="100">
                <a:solidFill>
                  <a:srgbClr val="F4F6FC"/>
                </a:solidFill>
                <a:latin typeface="Poppins"/>
              </a:rPr>
              <a:t> Euro College is also accredited by EDU. EDU is an Intergovernmental Organization formed by International Treaty to promote quality education and accreditation.</a:t>
            </a:r>
          </a:p>
        </p:txBody>
      </p:sp>
      <p:sp>
        <p:nvSpPr>
          <p:cNvPr id="5" name="TextBox 5"/>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312461" cy="5153337"/>
          </a:xfrm>
          <a:custGeom>
            <a:avLst/>
            <a:gdLst/>
            <a:ahLst/>
            <a:cxnLst/>
            <a:rect l="l" t="t" r="r" b="b"/>
            <a:pathLst>
              <a:path w="18312461" h="5153337">
                <a:moveTo>
                  <a:pt x="0" y="0"/>
                </a:moveTo>
                <a:lnTo>
                  <a:pt x="18312461" y="0"/>
                </a:lnTo>
                <a:lnTo>
                  <a:pt x="18312461" y="5153337"/>
                </a:lnTo>
                <a:lnTo>
                  <a:pt x="0" y="5153337"/>
                </a:lnTo>
                <a:lnTo>
                  <a:pt x="0" y="0"/>
                </a:lnTo>
                <a:close/>
              </a:path>
            </a:pathLst>
          </a:custGeom>
          <a:blipFill>
            <a:blip r:embed="rId2" cstate="print">
              <a:alphaModFix amt="50000"/>
              <a:extLst>
                <a:ext uri="{28A0092B-C50C-407E-A947-70E740481C1C}">
                  <a14:useLocalDpi xmlns:a14="http://schemas.microsoft.com/office/drawing/2010/main" val="0"/>
                </a:ext>
              </a:extLst>
            </a:blip>
            <a:stretch>
              <a:fillRect t="-11" b="-11"/>
            </a:stretch>
          </a:blipFill>
        </p:spPr>
      </p:sp>
      <p:sp>
        <p:nvSpPr>
          <p:cNvPr id="3" name="TextBox 3"/>
          <p:cNvSpPr txBox="1"/>
          <p:nvPr/>
        </p:nvSpPr>
        <p:spPr>
          <a:xfrm>
            <a:off x="1028700" y="6661108"/>
            <a:ext cx="12290645" cy="1325358"/>
          </a:xfrm>
          <a:prstGeom prst="rect">
            <a:avLst/>
          </a:prstGeom>
        </p:spPr>
        <p:txBody>
          <a:bodyPr lIns="0" tIns="0" rIns="0" bIns="0" rtlCol="0" anchor="t">
            <a:spAutoFit/>
          </a:bodyPr>
          <a:lstStyle/>
          <a:p>
            <a:pPr marL="437340" lvl="1" indent="-218670">
              <a:lnSpc>
                <a:spcPts val="3544"/>
              </a:lnSpc>
              <a:buFont typeface="Arial"/>
              <a:buChar char="•"/>
            </a:pPr>
            <a:r>
              <a:rPr lang="en-US" sz="2025" spc="101">
                <a:solidFill>
                  <a:srgbClr val="F4F6FC"/>
                </a:solidFill>
                <a:latin typeface="Poppins"/>
              </a:rPr>
              <a:t>London American City College’s Sister University “LONDON AMERICAN UNIVERSITY COLLEGE” in LUSAKA is Accredited by the Higher Education Authority (HEA) of the Ministry of Education of the Republic of Zambia.</a:t>
            </a:r>
          </a:p>
        </p:txBody>
      </p:sp>
      <p:sp>
        <p:nvSpPr>
          <p:cNvPr id="4" name="TextBox 4"/>
          <p:cNvSpPr txBox="1"/>
          <p:nvPr/>
        </p:nvSpPr>
        <p:spPr>
          <a:xfrm>
            <a:off x="1028700" y="5238590"/>
            <a:ext cx="13722096" cy="1166613"/>
          </a:xfrm>
          <a:prstGeom prst="rect">
            <a:avLst/>
          </a:prstGeom>
        </p:spPr>
        <p:txBody>
          <a:bodyPr lIns="0" tIns="0" rIns="0" bIns="0" rtlCol="0" anchor="t">
            <a:spAutoFit/>
          </a:bodyPr>
          <a:lstStyle/>
          <a:p>
            <a:pPr>
              <a:lnSpc>
                <a:spcPts val="9669"/>
              </a:lnSpc>
            </a:pPr>
            <a:r>
              <a:rPr lang="en-US" sz="5525" spc="276">
                <a:solidFill>
                  <a:srgbClr val="F4F6FC"/>
                </a:solidFill>
                <a:latin typeface="Poppins Bold"/>
              </a:rPr>
              <a:t>LAUC - LACC'S SISTER UNIVERSITY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2840357" y="9763156"/>
            <a:ext cx="12218197" cy="0"/>
          </a:xfrm>
          <a:prstGeom prst="line">
            <a:avLst/>
          </a:prstGeom>
          <a:ln w="19050" cap="rnd">
            <a:solidFill>
              <a:srgbClr val="F8F8F8"/>
            </a:solidFill>
            <a:prstDash val="solid"/>
            <a:headEnd type="none" w="sm" len="sm"/>
            <a:tailEnd type="none" w="sm" len="sm"/>
          </a:ln>
        </p:spPr>
      </p:sp>
      <p:sp>
        <p:nvSpPr>
          <p:cNvPr id="3" name="AutoShape 3"/>
          <p:cNvSpPr/>
          <p:nvPr/>
        </p:nvSpPr>
        <p:spPr>
          <a:xfrm>
            <a:off x="15253099" y="1847840"/>
            <a:ext cx="0" cy="2129480"/>
          </a:xfrm>
          <a:prstGeom prst="line">
            <a:avLst/>
          </a:prstGeom>
          <a:ln w="19050" cap="rnd">
            <a:solidFill>
              <a:srgbClr val="F8F8F8"/>
            </a:solidFill>
            <a:prstDash val="solid"/>
            <a:headEnd type="none" w="sm" len="sm"/>
            <a:tailEnd type="none" w="sm" len="sm"/>
          </a:ln>
        </p:spPr>
      </p:sp>
      <p:sp>
        <p:nvSpPr>
          <p:cNvPr id="4" name="TextBox 4"/>
          <p:cNvSpPr txBox="1"/>
          <p:nvPr/>
        </p:nvSpPr>
        <p:spPr>
          <a:xfrm>
            <a:off x="2840357" y="428615"/>
            <a:ext cx="11848158" cy="27527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BBA/BS PROGRAMMES </a:t>
            </a:r>
          </a:p>
        </p:txBody>
      </p:sp>
      <p:sp>
        <p:nvSpPr>
          <p:cNvPr id="5" name="TextBox 5"/>
          <p:cNvSpPr txBox="1"/>
          <p:nvPr/>
        </p:nvSpPr>
        <p:spPr>
          <a:xfrm>
            <a:off x="2840357" y="3891595"/>
            <a:ext cx="11848158" cy="49676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8F8F8"/>
                </a:solidFill>
                <a:latin typeface="Poppins"/>
              </a:rPr>
              <a:t>BS(Hons) in International Business &amp; Economics </a:t>
            </a:r>
          </a:p>
          <a:p>
            <a:pPr marL="604519" lvl="1" indent="-302260">
              <a:lnSpc>
                <a:spcPts val="3919"/>
              </a:lnSpc>
              <a:buFont typeface="Arial"/>
              <a:buChar char="•"/>
            </a:pPr>
            <a:r>
              <a:rPr lang="en-US" sz="2799">
                <a:solidFill>
                  <a:srgbClr val="F8F8F8"/>
                </a:solidFill>
                <a:latin typeface="Poppins"/>
              </a:rPr>
              <a:t>Bachelor of Science in Business Information Systems. </a:t>
            </a:r>
          </a:p>
          <a:p>
            <a:pPr marL="604519" lvl="1" indent="-302260">
              <a:lnSpc>
                <a:spcPts val="3919"/>
              </a:lnSpc>
              <a:buFont typeface="Arial"/>
              <a:buChar char="•"/>
            </a:pPr>
            <a:r>
              <a:rPr lang="en-US" sz="2799">
                <a:solidFill>
                  <a:srgbClr val="F8F8F8"/>
                </a:solidFill>
                <a:latin typeface="Poppins"/>
              </a:rPr>
              <a:t>BBA in International Business </a:t>
            </a:r>
          </a:p>
          <a:p>
            <a:pPr marL="604519" lvl="1" indent="-302260">
              <a:lnSpc>
                <a:spcPts val="3919"/>
              </a:lnSpc>
              <a:buFont typeface="Arial"/>
              <a:buChar char="•"/>
            </a:pPr>
            <a:r>
              <a:rPr lang="en-US" sz="2799">
                <a:solidFill>
                  <a:srgbClr val="F8F8F8"/>
                </a:solidFill>
                <a:latin typeface="Poppins"/>
              </a:rPr>
              <a:t>BBA in Marketing</a:t>
            </a:r>
          </a:p>
          <a:p>
            <a:pPr marL="604519" lvl="1" indent="-302260">
              <a:lnSpc>
                <a:spcPts val="3919"/>
              </a:lnSpc>
              <a:buFont typeface="Arial"/>
              <a:buChar char="•"/>
            </a:pPr>
            <a:r>
              <a:rPr lang="en-US" sz="2799">
                <a:solidFill>
                  <a:srgbClr val="F8F8F8"/>
                </a:solidFill>
                <a:latin typeface="Poppins"/>
              </a:rPr>
              <a:t>BBA in Accounting</a:t>
            </a:r>
          </a:p>
          <a:p>
            <a:pPr marL="604519" lvl="1" indent="-302260">
              <a:lnSpc>
                <a:spcPts val="3919"/>
              </a:lnSpc>
              <a:buFont typeface="Arial"/>
              <a:buChar char="•"/>
            </a:pPr>
            <a:r>
              <a:rPr lang="en-US" sz="2799">
                <a:solidFill>
                  <a:srgbClr val="F8F8F8"/>
                </a:solidFill>
                <a:latin typeface="Poppins"/>
              </a:rPr>
              <a:t>BBA in Finance </a:t>
            </a:r>
          </a:p>
          <a:p>
            <a:pPr marL="604519" lvl="1" indent="-302260">
              <a:lnSpc>
                <a:spcPts val="3919"/>
              </a:lnSpc>
              <a:buFont typeface="Arial"/>
              <a:buChar char="•"/>
            </a:pPr>
            <a:r>
              <a:rPr lang="en-US" sz="2799">
                <a:solidFill>
                  <a:srgbClr val="F8F8F8"/>
                </a:solidFill>
                <a:latin typeface="Poppins"/>
              </a:rPr>
              <a:t>BBA in Fashion Management</a:t>
            </a:r>
          </a:p>
          <a:p>
            <a:pPr marL="604519" lvl="1" indent="-302260">
              <a:lnSpc>
                <a:spcPts val="3919"/>
              </a:lnSpc>
              <a:buFont typeface="Arial"/>
              <a:buChar char="•"/>
            </a:pPr>
            <a:r>
              <a:rPr lang="en-US" sz="2799">
                <a:solidFill>
                  <a:srgbClr val="F8F8F8"/>
                </a:solidFill>
                <a:latin typeface="Poppins"/>
              </a:rPr>
              <a:t>BBA in Human Resource Management </a:t>
            </a:r>
          </a:p>
          <a:p>
            <a:pPr marL="604519" lvl="1" indent="-302260">
              <a:lnSpc>
                <a:spcPts val="3919"/>
              </a:lnSpc>
              <a:buFont typeface="Arial"/>
              <a:buChar char="•"/>
            </a:pPr>
            <a:r>
              <a:rPr lang="en-US" sz="2799">
                <a:solidFill>
                  <a:srgbClr val="F8F8F8"/>
                </a:solidFill>
                <a:latin typeface="Poppins"/>
              </a:rPr>
              <a:t>BBA in Information Technology </a:t>
            </a:r>
          </a:p>
          <a:p>
            <a:pPr marL="604519" lvl="1" indent="-302260">
              <a:lnSpc>
                <a:spcPts val="3919"/>
              </a:lnSpc>
              <a:buFont typeface="Arial"/>
              <a:buChar char="•"/>
            </a:pPr>
            <a:r>
              <a:rPr lang="en-US" sz="2799">
                <a:solidFill>
                  <a:srgbClr val="F8F8F8"/>
                </a:solidFill>
                <a:latin typeface="Poppins"/>
              </a:rPr>
              <a:t>BBA in Travel and Tourism Management</a:t>
            </a:r>
          </a:p>
        </p:txBody>
      </p:sp>
      <p:sp>
        <p:nvSpPr>
          <p:cNvPr id="6" name="TextBox 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2840357" y="9763156"/>
            <a:ext cx="12218197" cy="0"/>
          </a:xfrm>
          <a:prstGeom prst="line">
            <a:avLst/>
          </a:prstGeom>
          <a:ln w="19050" cap="rnd">
            <a:solidFill>
              <a:srgbClr val="F8F8F8"/>
            </a:solidFill>
            <a:prstDash val="solid"/>
            <a:headEnd type="none" w="sm" len="sm"/>
            <a:tailEnd type="none" w="sm" len="sm"/>
          </a:ln>
        </p:spPr>
      </p:sp>
      <p:sp>
        <p:nvSpPr>
          <p:cNvPr id="3" name="AutoShape 3"/>
          <p:cNvSpPr/>
          <p:nvPr/>
        </p:nvSpPr>
        <p:spPr>
          <a:xfrm>
            <a:off x="15253099" y="1847840"/>
            <a:ext cx="0" cy="2129480"/>
          </a:xfrm>
          <a:prstGeom prst="line">
            <a:avLst/>
          </a:prstGeom>
          <a:ln w="19050" cap="rnd">
            <a:solidFill>
              <a:srgbClr val="F8F8F8"/>
            </a:solidFill>
            <a:prstDash val="solid"/>
            <a:headEnd type="none" w="sm" len="sm"/>
            <a:tailEnd type="none" w="sm" len="sm"/>
          </a:ln>
        </p:spPr>
      </p:sp>
      <p:sp>
        <p:nvSpPr>
          <p:cNvPr id="4" name="TextBox 4"/>
          <p:cNvSpPr txBox="1"/>
          <p:nvPr/>
        </p:nvSpPr>
        <p:spPr>
          <a:xfrm>
            <a:off x="2840357" y="428615"/>
            <a:ext cx="11848158" cy="27527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 MBA PROGRAMMES (COLLEGE-DE PARIS) </a:t>
            </a:r>
          </a:p>
        </p:txBody>
      </p:sp>
      <p:sp>
        <p:nvSpPr>
          <p:cNvPr id="5" name="TextBox 5"/>
          <p:cNvSpPr txBox="1"/>
          <p:nvPr/>
        </p:nvSpPr>
        <p:spPr>
          <a:xfrm>
            <a:off x="2840357" y="3891595"/>
            <a:ext cx="11848158" cy="49676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8F8F8"/>
                </a:solidFill>
                <a:latin typeface="Poppins"/>
              </a:rPr>
              <a:t>MBA in International Business </a:t>
            </a:r>
          </a:p>
          <a:p>
            <a:pPr marL="604519" lvl="1" indent="-302260">
              <a:lnSpc>
                <a:spcPts val="3919"/>
              </a:lnSpc>
              <a:buFont typeface="Arial"/>
              <a:buChar char="•"/>
            </a:pPr>
            <a:r>
              <a:rPr lang="en-US" sz="2799">
                <a:solidFill>
                  <a:srgbClr val="F8F8F8"/>
                </a:solidFill>
                <a:latin typeface="Poppins"/>
              </a:rPr>
              <a:t>MBA in Accounting </a:t>
            </a:r>
          </a:p>
          <a:p>
            <a:pPr marL="604519" lvl="1" indent="-302260">
              <a:lnSpc>
                <a:spcPts val="3919"/>
              </a:lnSpc>
              <a:buFont typeface="Arial"/>
              <a:buChar char="•"/>
            </a:pPr>
            <a:r>
              <a:rPr lang="en-US" sz="2799">
                <a:solidFill>
                  <a:srgbClr val="F8F8F8"/>
                </a:solidFill>
                <a:latin typeface="Poppins"/>
              </a:rPr>
              <a:t>MBA in Marketing </a:t>
            </a:r>
          </a:p>
          <a:p>
            <a:pPr marL="604519" lvl="1" indent="-302260">
              <a:lnSpc>
                <a:spcPts val="3919"/>
              </a:lnSpc>
              <a:buFont typeface="Arial"/>
              <a:buChar char="•"/>
            </a:pPr>
            <a:r>
              <a:rPr lang="en-US" sz="2799">
                <a:solidFill>
                  <a:srgbClr val="F8F8F8"/>
                </a:solidFill>
                <a:latin typeface="Poppins"/>
              </a:rPr>
              <a:t>MBA in Finance </a:t>
            </a:r>
          </a:p>
          <a:p>
            <a:pPr marL="604519" lvl="1" indent="-302260">
              <a:lnSpc>
                <a:spcPts val="3919"/>
              </a:lnSpc>
              <a:buFont typeface="Arial"/>
              <a:buChar char="•"/>
            </a:pPr>
            <a:r>
              <a:rPr lang="en-US" sz="2799">
                <a:solidFill>
                  <a:srgbClr val="F8F8F8"/>
                </a:solidFill>
                <a:latin typeface="Poppins"/>
              </a:rPr>
              <a:t>MBA in Supply Chain &amp; Logistics Management </a:t>
            </a:r>
          </a:p>
          <a:p>
            <a:pPr marL="604519" lvl="1" indent="-302260">
              <a:lnSpc>
                <a:spcPts val="3919"/>
              </a:lnSpc>
              <a:buFont typeface="Arial"/>
              <a:buChar char="•"/>
            </a:pPr>
            <a:r>
              <a:rPr lang="en-US" sz="2799">
                <a:solidFill>
                  <a:srgbClr val="F8F8F8"/>
                </a:solidFill>
                <a:latin typeface="Poppins"/>
              </a:rPr>
              <a:t>MBA in Travel &amp; Tourism Management</a:t>
            </a:r>
          </a:p>
          <a:p>
            <a:pPr marL="604519" lvl="1" indent="-302260">
              <a:lnSpc>
                <a:spcPts val="3919"/>
              </a:lnSpc>
              <a:buFont typeface="Arial"/>
              <a:buChar char="•"/>
            </a:pPr>
            <a:r>
              <a:rPr lang="en-US" sz="2799">
                <a:solidFill>
                  <a:srgbClr val="F8F8F8"/>
                </a:solidFill>
                <a:latin typeface="Poppins"/>
              </a:rPr>
              <a:t>MBA in IT Management &amp; Security</a:t>
            </a:r>
          </a:p>
          <a:p>
            <a:pPr marL="604519" lvl="1" indent="-302260">
              <a:lnSpc>
                <a:spcPts val="3919"/>
              </a:lnSpc>
              <a:buFont typeface="Arial"/>
              <a:buChar char="•"/>
            </a:pPr>
            <a:r>
              <a:rPr lang="en-US" sz="2799">
                <a:solidFill>
                  <a:srgbClr val="F8F8F8"/>
                </a:solidFill>
                <a:latin typeface="Poppins"/>
              </a:rPr>
              <a:t>MBA in Human Resource Management </a:t>
            </a:r>
          </a:p>
          <a:p>
            <a:pPr marL="604519" lvl="1" indent="-302260">
              <a:lnSpc>
                <a:spcPts val="3919"/>
              </a:lnSpc>
              <a:buFont typeface="Arial"/>
              <a:buChar char="•"/>
            </a:pPr>
            <a:r>
              <a:rPr lang="en-US" sz="2799">
                <a:solidFill>
                  <a:srgbClr val="F8F8F8"/>
                </a:solidFill>
                <a:latin typeface="Poppins"/>
              </a:rPr>
              <a:t>MBA in Quality &amp; Operations Management</a:t>
            </a:r>
          </a:p>
          <a:p>
            <a:pPr marL="604519" lvl="1" indent="-302260">
              <a:lnSpc>
                <a:spcPts val="3919"/>
              </a:lnSpc>
              <a:buFont typeface="Arial"/>
              <a:buChar char="•"/>
            </a:pPr>
            <a:r>
              <a:rPr lang="en-US" sz="2799">
                <a:solidFill>
                  <a:srgbClr val="F8F8F8"/>
                </a:solidFill>
                <a:latin typeface="Poppins"/>
              </a:rPr>
              <a:t>MBA in Project Management</a:t>
            </a:r>
          </a:p>
        </p:txBody>
      </p:sp>
      <p:sp>
        <p:nvSpPr>
          <p:cNvPr id="6" name="TextBox 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2840357" y="9763156"/>
            <a:ext cx="12218197" cy="0"/>
          </a:xfrm>
          <a:prstGeom prst="line">
            <a:avLst/>
          </a:prstGeom>
          <a:ln w="19050" cap="rnd">
            <a:solidFill>
              <a:srgbClr val="F8F8F8"/>
            </a:solidFill>
            <a:prstDash val="solid"/>
            <a:headEnd type="none" w="sm" len="sm"/>
            <a:tailEnd type="none" w="sm" len="sm"/>
          </a:ln>
        </p:spPr>
      </p:sp>
      <p:sp>
        <p:nvSpPr>
          <p:cNvPr id="3" name="AutoShape 3"/>
          <p:cNvSpPr/>
          <p:nvPr/>
        </p:nvSpPr>
        <p:spPr>
          <a:xfrm>
            <a:off x="15253099" y="1847840"/>
            <a:ext cx="0" cy="2129480"/>
          </a:xfrm>
          <a:prstGeom prst="line">
            <a:avLst/>
          </a:prstGeom>
          <a:ln w="19050" cap="rnd">
            <a:solidFill>
              <a:srgbClr val="F8F8F8"/>
            </a:solidFill>
            <a:prstDash val="solid"/>
            <a:headEnd type="none" w="sm" len="sm"/>
            <a:tailEnd type="none" w="sm" len="sm"/>
          </a:ln>
        </p:spPr>
      </p:sp>
      <p:sp>
        <p:nvSpPr>
          <p:cNvPr id="4" name="TextBox 4"/>
          <p:cNvSpPr txBox="1"/>
          <p:nvPr/>
        </p:nvSpPr>
        <p:spPr>
          <a:xfrm>
            <a:off x="2840357" y="1762115"/>
            <a:ext cx="11848158" cy="34817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8F8F8"/>
                </a:solidFill>
                <a:latin typeface="Poppins"/>
              </a:rPr>
              <a:t>MBA in Hospitality Management</a:t>
            </a:r>
          </a:p>
          <a:p>
            <a:pPr marL="604519" lvl="1" indent="-302260">
              <a:lnSpc>
                <a:spcPts val="3919"/>
              </a:lnSpc>
              <a:buFont typeface="Arial"/>
              <a:buChar char="•"/>
            </a:pPr>
            <a:r>
              <a:rPr lang="en-US" sz="2799">
                <a:solidFill>
                  <a:srgbClr val="F8F8F8"/>
                </a:solidFill>
                <a:latin typeface="Poppins"/>
              </a:rPr>
              <a:t>MBA in Sports Management </a:t>
            </a:r>
          </a:p>
          <a:p>
            <a:pPr marL="604519" lvl="1" indent="-302260">
              <a:lnSpc>
                <a:spcPts val="3919"/>
              </a:lnSpc>
              <a:buFont typeface="Arial"/>
              <a:buChar char="•"/>
            </a:pPr>
            <a:r>
              <a:rPr lang="en-US" sz="2799">
                <a:solidFill>
                  <a:srgbClr val="F8F8F8"/>
                </a:solidFill>
                <a:latin typeface="Poppins"/>
              </a:rPr>
              <a:t>MBA in Fashion Management </a:t>
            </a:r>
          </a:p>
          <a:p>
            <a:pPr marL="604519" lvl="1" indent="-302260">
              <a:lnSpc>
                <a:spcPts val="3919"/>
              </a:lnSpc>
              <a:buFont typeface="Arial"/>
              <a:buChar char="•"/>
            </a:pPr>
            <a:r>
              <a:rPr lang="en-US" sz="2799">
                <a:solidFill>
                  <a:srgbClr val="F8F8F8"/>
                </a:solidFill>
                <a:latin typeface="Poppins"/>
              </a:rPr>
              <a:t>MBA in Luxury Brand Management </a:t>
            </a:r>
          </a:p>
          <a:p>
            <a:pPr marL="604519" lvl="1" indent="-302260">
              <a:lnSpc>
                <a:spcPts val="3919"/>
              </a:lnSpc>
              <a:buFont typeface="Arial"/>
              <a:buChar char="•"/>
            </a:pPr>
            <a:r>
              <a:rPr lang="en-US" sz="2799">
                <a:solidFill>
                  <a:srgbClr val="F8F8F8"/>
                </a:solidFill>
                <a:latin typeface="Poppins"/>
              </a:rPr>
              <a:t>MBA in Insurance Management </a:t>
            </a:r>
          </a:p>
          <a:p>
            <a:pPr marL="604519" lvl="1" indent="-302260">
              <a:lnSpc>
                <a:spcPts val="3919"/>
              </a:lnSpc>
              <a:buFont typeface="Arial"/>
              <a:buChar char="•"/>
            </a:pPr>
            <a:r>
              <a:rPr lang="en-US" sz="2799">
                <a:solidFill>
                  <a:srgbClr val="F8F8F8"/>
                </a:solidFill>
                <a:latin typeface="Poppins"/>
              </a:rPr>
              <a:t>MBA in Real Estate Management </a:t>
            </a:r>
          </a:p>
          <a:p>
            <a:pPr marL="604519" lvl="1" indent="-302260">
              <a:lnSpc>
                <a:spcPts val="3919"/>
              </a:lnSpc>
              <a:buFont typeface="Arial"/>
              <a:buChar char="•"/>
            </a:pPr>
            <a:r>
              <a:rPr lang="en-US" sz="2799">
                <a:solidFill>
                  <a:srgbClr val="F8F8F8"/>
                </a:solidFill>
                <a:latin typeface="Poppins"/>
              </a:rPr>
              <a:t>MBA in Banking and Investment</a:t>
            </a:r>
          </a:p>
        </p:txBody>
      </p:sp>
      <p:sp>
        <p:nvSpPr>
          <p:cNvPr id="5" name="TextBox 5"/>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2840357" y="9763156"/>
            <a:ext cx="12218197" cy="0"/>
          </a:xfrm>
          <a:prstGeom prst="line">
            <a:avLst/>
          </a:prstGeom>
          <a:ln w="19050" cap="rnd">
            <a:solidFill>
              <a:srgbClr val="F8F8F8"/>
            </a:solidFill>
            <a:prstDash val="solid"/>
            <a:headEnd type="none" w="sm" len="sm"/>
            <a:tailEnd type="none" w="sm" len="sm"/>
          </a:ln>
        </p:spPr>
      </p:sp>
      <p:sp>
        <p:nvSpPr>
          <p:cNvPr id="3" name="AutoShape 3"/>
          <p:cNvSpPr/>
          <p:nvPr/>
        </p:nvSpPr>
        <p:spPr>
          <a:xfrm>
            <a:off x="15253099" y="1847840"/>
            <a:ext cx="0" cy="2129480"/>
          </a:xfrm>
          <a:prstGeom prst="line">
            <a:avLst/>
          </a:prstGeom>
          <a:ln w="19050" cap="rnd">
            <a:solidFill>
              <a:srgbClr val="F8F8F8"/>
            </a:solidFill>
            <a:prstDash val="solid"/>
            <a:headEnd type="none" w="sm" len="sm"/>
            <a:tailEnd type="none" w="sm" len="sm"/>
          </a:ln>
        </p:spPr>
      </p:sp>
      <p:sp>
        <p:nvSpPr>
          <p:cNvPr id="4" name="TextBox 4"/>
          <p:cNvSpPr txBox="1"/>
          <p:nvPr/>
        </p:nvSpPr>
        <p:spPr>
          <a:xfrm>
            <a:off x="2840357" y="1762115"/>
            <a:ext cx="11848158" cy="40862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 MBA PROGRAMMES (MADONNA UNIVERSITY)</a:t>
            </a:r>
          </a:p>
        </p:txBody>
      </p:sp>
      <p:sp>
        <p:nvSpPr>
          <p:cNvPr id="5" name="TextBox 5"/>
          <p:cNvSpPr txBox="1"/>
          <p:nvPr/>
        </p:nvSpPr>
        <p:spPr>
          <a:xfrm>
            <a:off x="2840357" y="6044947"/>
            <a:ext cx="11848158" cy="19958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8F8F8"/>
                </a:solidFill>
                <a:latin typeface="Poppins"/>
              </a:rPr>
              <a:t>MBA - General</a:t>
            </a:r>
          </a:p>
          <a:p>
            <a:pPr marL="604519" lvl="1" indent="-302260">
              <a:lnSpc>
                <a:spcPts val="3919"/>
              </a:lnSpc>
              <a:buFont typeface="Arial"/>
              <a:buChar char="•"/>
            </a:pPr>
            <a:r>
              <a:rPr lang="en-US" sz="2799">
                <a:solidFill>
                  <a:srgbClr val="F8F8F8"/>
                </a:solidFill>
                <a:latin typeface="Poppins"/>
              </a:rPr>
              <a:t>MBA in Quality Management </a:t>
            </a:r>
          </a:p>
          <a:p>
            <a:pPr marL="604519" lvl="1" indent="-302260">
              <a:lnSpc>
                <a:spcPts val="3919"/>
              </a:lnSpc>
              <a:buFont typeface="Arial"/>
              <a:buChar char="•"/>
            </a:pPr>
            <a:r>
              <a:rPr lang="en-US" sz="2799">
                <a:solidFill>
                  <a:srgbClr val="F8F8F8"/>
                </a:solidFill>
                <a:latin typeface="Poppins"/>
              </a:rPr>
              <a:t>MBA in Operations and Global Supply Chain Management </a:t>
            </a:r>
          </a:p>
          <a:p>
            <a:pPr marL="604519" lvl="1" indent="-302260">
              <a:lnSpc>
                <a:spcPts val="3919"/>
              </a:lnSpc>
              <a:buFont typeface="Arial"/>
              <a:buChar char="•"/>
            </a:pPr>
            <a:r>
              <a:rPr lang="en-US" sz="2799">
                <a:solidFill>
                  <a:srgbClr val="F8F8F8"/>
                </a:solidFill>
                <a:latin typeface="Poppins"/>
              </a:rPr>
              <a:t>MBA in Non-Profit Leadership Programme</a:t>
            </a:r>
          </a:p>
        </p:txBody>
      </p:sp>
      <p:sp>
        <p:nvSpPr>
          <p:cNvPr id="6" name="TextBox 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2840357" y="9763156"/>
            <a:ext cx="12218197" cy="0"/>
          </a:xfrm>
          <a:prstGeom prst="line">
            <a:avLst/>
          </a:prstGeom>
          <a:ln w="19050" cap="rnd">
            <a:solidFill>
              <a:srgbClr val="F8F8F8"/>
            </a:solidFill>
            <a:prstDash val="solid"/>
            <a:headEnd type="none" w="sm" len="sm"/>
            <a:tailEnd type="none" w="sm" len="sm"/>
          </a:ln>
        </p:spPr>
      </p:sp>
      <p:sp>
        <p:nvSpPr>
          <p:cNvPr id="3" name="AutoShape 3"/>
          <p:cNvSpPr/>
          <p:nvPr/>
        </p:nvSpPr>
        <p:spPr>
          <a:xfrm>
            <a:off x="15253099" y="1847840"/>
            <a:ext cx="0" cy="2129480"/>
          </a:xfrm>
          <a:prstGeom prst="line">
            <a:avLst/>
          </a:prstGeom>
          <a:ln w="19050" cap="rnd">
            <a:solidFill>
              <a:srgbClr val="F8F8F8"/>
            </a:solidFill>
            <a:prstDash val="solid"/>
            <a:headEnd type="none" w="sm" len="sm"/>
            <a:tailEnd type="none" w="sm" len="sm"/>
          </a:ln>
        </p:spPr>
      </p:sp>
      <p:sp>
        <p:nvSpPr>
          <p:cNvPr id="4" name="TextBox 4"/>
          <p:cNvSpPr txBox="1"/>
          <p:nvPr/>
        </p:nvSpPr>
        <p:spPr>
          <a:xfrm>
            <a:off x="2840357" y="1762115"/>
            <a:ext cx="11848158" cy="27527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THREE SEMESTERS IN A YEAR</a:t>
            </a:r>
          </a:p>
        </p:txBody>
      </p:sp>
      <p:sp>
        <p:nvSpPr>
          <p:cNvPr id="5" name="TextBox 5"/>
          <p:cNvSpPr txBox="1"/>
          <p:nvPr/>
        </p:nvSpPr>
        <p:spPr>
          <a:xfrm>
            <a:off x="3025376" y="5057775"/>
            <a:ext cx="11848158" cy="199580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8F8F8"/>
                </a:solidFill>
                <a:latin typeface="Poppins"/>
              </a:rPr>
              <a:t>SEM 1: JAN – MAY </a:t>
            </a:r>
          </a:p>
          <a:p>
            <a:pPr marL="604519" lvl="1" indent="-302260">
              <a:lnSpc>
                <a:spcPts val="3919"/>
              </a:lnSpc>
              <a:buFont typeface="Arial"/>
              <a:buChar char="•"/>
            </a:pPr>
            <a:r>
              <a:rPr lang="en-US" sz="2799">
                <a:solidFill>
                  <a:srgbClr val="F8F8F8"/>
                </a:solidFill>
                <a:latin typeface="Poppins"/>
              </a:rPr>
              <a:t>SEM 2: JUNE -JULY </a:t>
            </a:r>
          </a:p>
          <a:p>
            <a:pPr marL="604519" lvl="1" indent="-302260">
              <a:lnSpc>
                <a:spcPts val="3919"/>
              </a:lnSpc>
              <a:buFont typeface="Arial"/>
              <a:buChar char="•"/>
            </a:pPr>
            <a:r>
              <a:rPr lang="en-US" sz="2799">
                <a:solidFill>
                  <a:srgbClr val="F8F8F8"/>
                </a:solidFill>
                <a:latin typeface="Poppins"/>
              </a:rPr>
              <a:t>SEM 3: SEPT - DEC </a:t>
            </a:r>
          </a:p>
          <a:p>
            <a:pPr marL="604519" lvl="1" indent="-302260">
              <a:lnSpc>
                <a:spcPts val="3919"/>
              </a:lnSpc>
              <a:buFont typeface="Arial"/>
              <a:buChar char="•"/>
            </a:pPr>
            <a:r>
              <a:rPr lang="en-US" sz="2799">
                <a:solidFill>
                  <a:srgbClr val="F8F8F8"/>
                </a:solidFill>
                <a:latin typeface="Poppins"/>
              </a:rPr>
              <a:t>VACATION: AUGUST</a:t>
            </a:r>
          </a:p>
        </p:txBody>
      </p:sp>
      <p:sp>
        <p:nvSpPr>
          <p:cNvPr id="6" name="TextBox 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49091" y="854217"/>
            <a:ext cx="8106147" cy="8578566"/>
            <a:chOff x="0" y="0"/>
            <a:chExt cx="10808196" cy="11438088"/>
          </a:xfrm>
        </p:grpSpPr>
        <p:sp>
          <p:nvSpPr>
            <p:cNvPr id="3" name="TextBox 3"/>
            <p:cNvSpPr txBox="1"/>
            <p:nvPr/>
          </p:nvSpPr>
          <p:spPr>
            <a:xfrm>
              <a:off x="0" y="-180975"/>
              <a:ext cx="10808196" cy="1400175"/>
            </a:xfrm>
            <a:prstGeom prst="rect">
              <a:avLst/>
            </a:prstGeom>
          </p:spPr>
          <p:txBody>
            <a:bodyPr lIns="0" tIns="0" rIns="0" bIns="0" rtlCol="0" anchor="t">
              <a:spAutoFit/>
            </a:bodyPr>
            <a:lstStyle/>
            <a:p>
              <a:pPr>
                <a:lnSpc>
                  <a:spcPts val="8400"/>
                </a:lnSpc>
              </a:pPr>
              <a:r>
                <a:rPr lang="en-US" sz="6000">
                  <a:solidFill>
                    <a:srgbClr val="FFFFFF"/>
                  </a:solidFill>
                  <a:latin typeface="Poppins"/>
                </a:rPr>
                <a:t>Table of Contents</a:t>
              </a:r>
            </a:p>
          </p:txBody>
        </p:sp>
        <p:sp>
          <p:nvSpPr>
            <p:cNvPr id="4" name="TextBox 4"/>
            <p:cNvSpPr txBox="1"/>
            <p:nvPr/>
          </p:nvSpPr>
          <p:spPr>
            <a:xfrm>
              <a:off x="0" y="1813927"/>
              <a:ext cx="10808196" cy="723900"/>
            </a:xfrm>
            <a:prstGeom prst="rect">
              <a:avLst/>
            </a:prstGeom>
          </p:spPr>
          <p:txBody>
            <a:bodyPr lIns="0" tIns="0" rIns="0" bIns="0" rtlCol="0" anchor="t">
              <a:spAutoFit/>
            </a:bodyPr>
            <a:lstStyle/>
            <a:p>
              <a:pPr>
                <a:lnSpc>
                  <a:spcPts val="4079"/>
                </a:lnSpc>
              </a:pPr>
              <a:r>
                <a:rPr lang="en-US" sz="3399" spc="101">
                  <a:solidFill>
                    <a:srgbClr val="FFFFFF"/>
                  </a:solidFill>
                  <a:latin typeface="Poppins"/>
                </a:rPr>
                <a:t>Main Topics</a:t>
              </a:r>
            </a:p>
          </p:txBody>
        </p:sp>
        <p:sp>
          <p:nvSpPr>
            <p:cNvPr id="5" name="TextBox 5"/>
            <p:cNvSpPr txBox="1"/>
            <p:nvPr/>
          </p:nvSpPr>
          <p:spPr>
            <a:xfrm>
              <a:off x="0" y="2797644"/>
              <a:ext cx="10808196" cy="8640444"/>
            </a:xfrm>
            <a:prstGeom prst="rect">
              <a:avLst/>
            </a:prstGeom>
          </p:spPr>
          <p:txBody>
            <a:bodyPr lIns="0" tIns="0" rIns="0" bIns="0" rtlCol="0" anchor="t">
              <a:spAutoFit/>
            </a:bodyPr>
            <a:lstStyle/>
            <a:p>
              <a:pPr marL="453392" lvl="1" indent="-226696">
                <a:lnSpc>
                  <a:spcPts val="3675"/>
                </a:lnSpc>
                <a:buFont typeface="Arial"/>
                <a:buChar char="•"/>
              </a:pPr>
              <a:r>
                <a:rPr lang="en-US" sz="2100" spc="105">
                  <a:solidFill>
                    <a:srgbClr val="FFFFFF"/>
                  </a:solidFill>
                  <a:latin typeface="Poppins"/>
                  <a:hlinkClick r:id="rId2" tooltip="https://www.wishesmsg.com/inspirational-messages-quotes-students/"/>
                </a:rPr>
                <a:t>Message for Students</a:t>
              </a:r>
            </a:p>
            <a:p>
              <a:pPr marL="453393" lvl="1" indent="-226697">
                <a:lnSpc>
                  <a:spcPts val="3675"/>
                </a:lnSpc>
                <a:buFont typeface="Arial"/>
                <a:buChar char="•"/>
              </a:pPr>
              <a:r>
                <a:rPr lang="en-US" sz="2100" spc="105">
                  <a:solidFill>
                    <a:srgbClr val="FFFFFF"/>
                  </a:solidFill>
                  <a:latin typeface="Poppins"/>
                </a:rPr>
                <a:t>President’s Message</a:t>
              </a:r>
            </a:p>
            <a:p>
              <a:pPr marL="453393" lvl="1" indent="-226697">
                <a:lnSpc>
                  <a:spcPts val="3675"/>
                </a:lnSpc>
                <a:buFont typeface="Arial"/>
                <a:buChar char="•"/>
              </a:pPr>
              <a:r>
                <a:rPr lang="en-US" sz="2100" spc="105">
                  <a:solidFill>
                    <a:srgbClr val="FFFFFF"/>
                  </a:solidFill>
                  <a:latin typeface="Poppins"/>
                </a:rPr>
                <a:t>Dean’s Message</a:t>
              </a:r>
            </a:p>
            <a:p>
              <a:pPr marL="453393" lvl="1" indent="-226697">
                <a:lnSpc>
                  <a:spcPts val="3675"/>
                </a:lnSpc>
                <a:buFont typeface="Arial"/>
                <a:buChar char="•"/>
              </a:pPr>
              <a:r>
                <a:rPr lang="en-US" sz="2100" spc="105">
                  <a:solidFill>
                    <a:srgbClr val="FFFFFF"/>
                  </a:solidFill>
                  <a:latin typeface="Poppins"/>
                </a:rPr>
                <a:t>Our Vision</a:t>
              </a:r>
            </a:p>
            <a:p>
              <a:pPr marL="453393" lvl="1" indent="-226697">
                <a:lnSpc>
                  <a:spcPts val="3675"/>
                </a:lnSpc>
                <a:buFont typeface="Arial"/>
                <a:buChar char="•"/>
              </a:pPr>
              <a:r>
                <a:rPr lang="en-US" sz="2100" spc="105">
                  <a:solidFill>
                    <a:srgbClr val="FFFFFF"/>
                  </a:solidFill>
                  <a:latin typeface="Poppins"/>
                </a:rPr>
                <a:t>Our Mission</a:t>
              </a:r>
            </a:p>
            <a:p>
              <a:pPr marL="453393" lvl="1" indent="-226697">
                <a:lnSpc>
                  <a:spcPts val="3675"/>
                </a:lnSpc>
                <a:buFont typeface="Arial"/>
                <a:buChar char="•"/>
              </a:pPr>
              <a:r>
                <a:rPr lang="en-US" sz="2100" spc="105">
                  <a:solidFill>
                    <a:srgbClr val="FFFFFF"/>
                  </a:solidFill>
                  <a:latin typeface="Poppins"/>
                </a:rPr>
                <a:t>LACC </a:t>
              </a:r>
              <a:r>
                <a:rPr lang="en-US" sz="2100" spc="105">
                  <a:solidFill>
                    <a:srgbClr val="FFFFFF"/>
                  </a:solidFill>
                  <a:latin typeface="Poppins"/>
                  <a:hlinkClick r:id="rId3" tooltip="https://www.lacitycollege.edu/about/accreditation"/>
                </a:rPr>
                <a:t>Accreditation</a:t>
              </a:r>
              <a:r>
                <a:rPr lang="en-US" sz="2100" spc="105">
                  <a:solidFill>
                    <a:srgbClr val="FFFFFF"/>
                  </a:solidFill>
                  <a:latin typeface="Poppins"/>
                </a:rPr>
                <a:t>s</a:t>
              </a:r>
            </a:p>
            <a:p>
              <a:pPr marL="453393" lvl="1" indent="-226697">
                <a:lnSpc>
                  <a:spcPts val="3675"/>
                </a:lnSpc>
                <a:buFont typeface="Arial"/>
                <a:buChar char="•"/>
              </a:pPr>
              <a:r>
                <a:rPr lang="en-US" sz="2100" spc="105">
                  <a:solidFill>
                    <a:srgbClr val="FFFFFF"/>
                  </a:solidFill>
                  <a:latin typeface="Poppins"/>
                </a:rPr>
                <a:t>LACC’s Sister Institution and Affiliations</a:t>
              </a:r>
            </a:p>
            <a:p>
              <a:pPr marL="453393" lvl="1" indent="-226697">
                <a:lnSpc>
                  <a:spcPts val="3675"/>
                </a:lnSpc>
                <a:buFont typeface="Arial"/>
                <a:buChar char="•"/>
              </a:pPr>
              <a:r>
                <a:rPr lang="en-US" sz="2100" spc="105">
                  <a:solidFill>
                    <a:srgbClr val="FFFFFF"/>
                  </a:solidFill>
                  <a:latin typeface="Poppins"/>
                </a:rPr>
                <a:t>Course Offerings / Specializations / Semester</a:t>
              </a:r>
            </a:p>
            <a:p>
              <a:pPr marL="453393" lvl="1" indent="-226697">
                <a:lnSpc>
                  <a:spcPts val="3675"/>
                </a:lnSpc>
                <a:buFont typeface="Arial"/>
                <a:buChar char="•"/>
              </a:pPr>
              <a:r>
                <a:rPr lang="en-US" sz="2100" spc="105">
                  <a:solidFill>
                    <a:srgbClr val="FFFFFF"/>
                  </a:solidFill>
                  <a:latin typeface="Poppins"/>
                </a:rPr>
                <a:t>Extracurricular Activities</a:t>
              </a:r>
            </a:p>
            <a:p>
              <a:pPr marL="453393" lvl="1" indent="-226697">
                <a:lnSpc>
                  <a:spcPts val="3675"/>
                </a:lnSpc>
                <a:buFont typeface="Arial"/>
                <a:buChar char="•"/>
              </a:pPr>
              <a:r>
                <a:rPr lang="en-US" sz="2100" spc="105">
                  <a:solidFill>
                    <a:srgbClr val="FFFFFF"/>
                  </a:solidFill>
                  <a:latin typeface="Poppins"/>
                </a:rPr>
                <a:t>Alumni</a:t>
              </a:r>
            </a:p>
            <a:p>
              <a:pPr marL="453393" lvl="1" indent="-226697">
                <a:lnSpc>
                  <a:spcPts val="3675"/>
                </a:lnSpc>
                <a:buFont typeface="Arial"/>
                <a:buChar char="•"/>
              </a:pPr>
              <a:r>
                <a:rPr lang="en-US" sz="2100" spc="105">
                  <a:solidFill>
                    <a:srgbClr val="FFFFFF"/>
                  </a:solidFill>
                  <a:latin typeface="Poppins"/>
                </a:rPr>
                <a:t>Gallery</a:t>
              </a:r>
            </a:p>
            <a:p>
              <a:pPr marL="453393" lvl="1" indent="-226697">
                <a:lnSpc>
                  <a:spcPts val="3675"/>
                </a:lnSpc>
                <a:buFont typeface="Arial"/>
                <a:buChar char="•"/>
              </a:pPr>
              <a:r>
                <a:rPr lang="en-US" sz="2100" spc="105">
                  <a:solidFill>
                    <a:srgbClr val="FFFFFF"/>
                  </a:solidFill>
                  <a:latin typeface="Poppins"/>
                </a:rPr>
                <a:t>Open Admission</a:t>
              </a:r>
            </a:p>
            <a:p>
              <a:pPr marL="453393" lvl="1" indent="-226697">
                <a:lnSpc>
                  <a:spcPts val="3675"/>
                </a:lnSpc>
                <a:buFont typeface="Arial"/>
                <a:buChar char="•"/>
              </a:pPr>
              <a:r>
                <a:rPr lang="en-US" sz="2100" spc="105">
                  <a:solidFill>
                    <a:srgbClr val="FFFFFF"/>
                  </a:solidFill>
                  <a:latin typeface="Poppins"/>
                </a:rPr>
                <a:t>How To Apply</a:t>
              </a:r>
            </a:p>
            <a:p>
              <a:pPr marL="453393" lvl="1" indent="-226697">
                <a:lnSpc>
                  <a:spcPts val="3675"/>
                </a:lnSpc>
                <a:buFont typeface="Arial"/>
                <a:buChar char="•"/>
              </a:pPr>
              <a:r>
                <a:rPr lang="en-US" sz="2100" spc="105">
                  <a:solidFill>
                    <a:srgbClr val="FFFFFF"/>
                  </a:solidFill>
                  <a:latin typeface="Poppins"/>
                </a:rPr>
                <a:t>How to Get in Touch</a:t>
              </a:r>
            </a:p>
          </p:txBody>
        </p:sp>
      </p:grpSp>
      <p:sp>
        <p:nvSpPr>
          <p:cNvPr id="6" name="TextBox 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
        <p:nvSpPr>
          <p:cNvPr id="7" name="Freeform 7"/>
          <p:cNvSpPr/>
          <p:nvPr/>
        </p:nvSpPr>
        <p:spPr>
          <a:xfrm>
            <a:off x="1028700" y="1149772"/>
            <a:ext cx="7841438" cy="8001000"/>
          </a:xfrm>
          <a:custGeom>
            <a:avLst/>
            <a:gdLst/>
            <a:ahLst/>
            <a:cxnLst/>
            <a:rect l="l" t="t" r="r" b="b"/>
            <a:pathLst>
              <a:path w="7841438" h="8001000">
                <a:moveTo>
                  <a:pt x="0" y="0"/>
                </a:moveTo>
                <a:lnTo>
                  <a:pt x="7841438" y="0"/>
                </a:lnTo>
                <a:lnTo>
                  <a:pt x="7841438" y="8001000"/>
                </a:lnTo>
                <a:lnTo>
                  <a:pt x="0" y="8001000"/>
                </a:lnTo>
                <a:lnTo>
                  <a:pt x="0" y="0"/>
                </a:lnTo>
                <a:close/>
              </a:path>
            </a:pathLst>
          </a:custGeom>
          <a:blipFill>
            <a:blip r:embed="rId4" cstate="email">
              <a:alphaModFix amt="52000"/>
              <a:extLst>
                <a:ext uri="{28A0092B-C50C-407E-A947-70E740481C1C}">
                  <a14:useLocalDpi xmlns:a14="http://schemas.microsoft.com/office/drawing/2010/main"/>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255801" y="6153020"/>
            <a:ext cx="4354456" cy="3628071"/>
            <a:chOff x="0" y="0"/>
            <a:chExt cx="5805941" cy="4837428"/>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5805941" cy="4837428"/>
            </a:xfrm>
            <a:prstGeom prst="rect">
              <a:avLst/>
            </a:prstGeom>
          </p:spPr>
        </p:pic>
      </p:grpSp>
      <p:sp>
        <p:nvSpPr>
          <p:cNvPr id="4" name="AutoShape 4"/>
          <p:cNvSpPr/>
          <p:nvPr/>
        </p:nvSpPr>
        <p:spPr>
          <a:xfrm flipV="1">
            <a:off x="2683325" y="5162555"/>
            <a:ext cx="12926918" cy="19060"/>
          </a:xfrm>
          <a:prstGeom prst="line">
            <a:avLst/>
          </a:prstGeom>
          <a:ln w="19050" cap="rnd">
            <a:solidFill>
              <a:srgbClr val="F8F8F8"/>
            </a:solidFill>
            <a:prstDash val="solid"/>
            <a:headEnd type="none" w="sm" len="sm"/>
            <a:tailEnd type="none" w="sm" len="sm"/>
          </a:ln>
        </p:spPr>
      </p:sp>
      <p:sp>
        <p:nvSpPr>
          <p:cNvPr id="5" name="AutoShape 5"/>
          <p:cNvSpPr/>
          <p:nvPr/>
        </p:nvSpPr>
        <p:spPr>
          <a:xfrm>
            <a:off x="2687290" y="6163086"/>
            <a:ext cx="12912352" cy="10066"/>
          </a:xfrm>
          <a:prstGeom prst="line">
            <a:avLst/>
          </a:prstGeom>
          <a:ln w="19050" cap="rnd">
            <a:solidFill>
              <a:srgbClr val="F8F8F8"/>
            </a:solidFill>
            <a:prstDash val="solid"/>
            <a:headEnd type="none" w="sm" len="sm"/>
            <a:tailEnd type="none" w="sm" len="sm"/>
          </a:ln>
        </p:spPr>
      </p:sp>
      <p:sp>
        <p:nvSpPr>
          <p:cNvPr id="6" name="Freeform 6"/>
          <p:cNvSpPr/>
          <p:nvPr/>
        </p:nvSpPr>
        <p:spPr>
          <a:xfrm>
            <a:off x="2687290" y="6193285"/>
            <a:ext cx="4304117" cy="3607939"/>
          </a:xfrm>
          <a:custGeom>
            <a:avLst/>
            <a:gdLst/>
            <a:ahLst/>
            <a:cxnLst/>
            <a:rect l="l" t="t" r="r" b="b"/>
            <a:pathLst>
              <a:path w="4304117" h="3607939">
                <a:moveTo>
                  <a:pt x="0" y="0"/>
                </a:moveTo>
                <a:lnTo>
                  <a:pt x="4304117" y="0"/>
                </a:lnTo>
                <a:lnTo>
                  <a:pt x="4304117" y="3607939"/>
                </a:lnTo>
                <a:lnTo>
                  <a:pt x="0" y="3607939"/>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7" name="Freeform 7"/>
          <p:cNvSpPr/>
          <p:nvPr/>
        </p:nvSpPr>
        <p:spPr>
          <a:xfrm>
            <a:off x="6991407" y="6193285"/>
            <a:ext cx="4304117" cy="3607939"/>
          </a:xfrm>
          <a:custGeom>
            <a:avLst/>
            <a:gdLst/>
            <a:ahLst/>
            <a:cxnLst/>
            <a:rect l="l" t="t" r="r" b="b"/>
            <a:pathLst>
              <a:path w="4304117" h="3607939">
                <a:moveTo>
                  <a:pt x="0" y="0"/>
                </a:moveTo>
                <a:lnTo>
                  <a:pt x="4304117" y="0"/>
                </a:lnTo>
                <a:lnTo>
                  <a:pt x="4304117" y="3607939"/>
                </a:lnTo>
                <a:lnTo>
                  <a:pt x="0" y="3607939"/>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8" name="AutoShape 8"/>
          <p:cNvSpPr/>
          <p:nvPr/>
        </p:nvSpPr>
        <p:spPr>
          <a:xfrm flipH="1">
            <a:off x="15579509" y="5163631"/>
            <a:ext cx="10066" cy="4637593"/>
          </a:xfrm>
          <a:prstGeom prst="line">
            <a:avLst/>
          </a:prstGeom>
          <a:ln w="19050" cap="rnd">
            <a:solidFill>
              <a:srgbClr val="F8F8F8"/>
            </a:solidFill>
            <a:prstDash val="solid"/>
            <a:headEnd type="none" w="sm" len="sm"/>
            <a:tailEnd type="none" w="sm" len="sm"/>
          </a:ln>
        </p:spPr>
      </p:sp>
      <p:sp>
        <p:nvSpPr>
          <p:cNvPr id="9" name="AutoShape 9"/>
          <p:cNvSpPr/>
          <p:nvPr/>
        </p:nvSpPr>
        <p:spPr>
          <a:xfrm flipH="1">
            <a:off x="11275392" y="5143521"/>
            <a:ext cx="10066" cy="4637593"/>
          </a:xfrm>
          <a:prstGeom prst="line">
            <a:avLst/>
          </a:prstGeom>
          <a:ln w="19050" cap="rnd">
            <a:solidFill>
              <a:srgbClr val="F8F8F8"/>
            </a:solidFill>
            <a:prstDash val="solid"/>
            <a:headEnd type="none" w="sm" len="sm"/>
            <a:tailEnd type="none" w="sm" len="sm"/>
          </a:ln>
        </p:spPr>
      </p:sp>
      <p:sp>
        <p:nvSpPr>
          <p:cNvPr id="10" name="AutoShape 10"/>
          <p:cNvSpPr/>
          <p:nvPr/>
        </p:nvSpPr>
        <p:spPr>
          <a:xfrm flipH="1">
            <a:off x="7001473" y="5143521"/>
            <a:ext cx="10066" cy="4637593"/>
          </a:xfrm>
          <a:prstGeom prst="line">
            <a:avLst/>
          </a:prstGeom>
          <a:ln w="19050" cap="rnd">
            <a:solidFill>
              <a:srgbClr val="F8F8F8"/>
            </a:solidFill>
            <a:prstDash val="solid"/>
            <a:headEnd type="none" w="sm" len="sm"/>
            <a:tailEnd type="none" w="sm" len="sm"/>
          </a:ln>
        </p:spPr>
      </p:sp>
      <p:sp>
        <p:nvSpPr>
          <p:cNvPr id="11" name="AutoShape 11"/>
          <p:cNvSpPr/>
          <p:nvPr/>
        </p:nvSpPr>
        <p:spPr>
          <a:xfrm flipH="1">
            <a:off x="2697356" y="5163609"/>
            <a:ext cx="10066" cy="4637593"/>
          </a:xfrm>
          <a:prstGeom prst="line">
            <a:avLst/>
          </a:prstGeom>
          <a:ln w="19050" cap="rnd">
            <a:solidFill>
              <a:srgbClr val="F8F8F8"/>
            </a:solidFill>
            <a:prstDash val="solid"/>
            <a:headEnd type="none" w="sm" len="sm"/>
            <a:tailEnd type="none" w="sm" len="sm"/>
          </a:ln>
        </p:spPr>
      </p:sp>
      <p:sp>
        <p:nvSpPr>
          <p:cNvPr id="12" name="AutoShape 12"/>
          <p:cNvSpPr/>
          <p:nvPr/>
        </p:nvSpPr>
        <p:spPr>
          <a:xfrm>
            <a:off x="15619782" y="2020870"/>
            <a:ext cx="0" cy="2129480"/>
          </a:xfrm>
          <a:prstGeom prst="line">
            <a:avLst/>
          </a:prstGeom>
          <a:ln w="19050" cap="rnd">
            <a:solidFill>
              <a:srgbClr val="F8F8F8"/>
            </a:solidFill>
            <a:prstDash val="solid"/>
            <a:headEnd type="none" w="sm" len="sm"/>
            <a:tailEnd type="none" w="sm" len="sm"/>
          </a:ln>
        </p:spPr>
      </p:sp>
      <p:sp>
        <p:nvSpPr>
          <p:cNvPr id="13" name="TextBox 13"/>
          <p:cNvSpPr txBox="1"/>
          <p:nvPr/>
        </p:nvSpPr>
        <p:spPr>
          <a:xfrm>
            <a:off x="2716947" y="601645"/>
            <a:ext cx="11848158" cy="27527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EXTRACURRICULAR</a:t>
            </a:r>
          </a:p>
          <a:p>
            <a:pPr>
              <a:lnSpc>
                <a:spcPts val="10559"/>
              </a:lnSpc>
            </a:pPr>
            <a:r>
              <a:rPr lang="en-US" sz="8799">
                <a:solidFill>
                  <a:srgbClr val="F8F8F8"/>
                </a:solidFill>
                <a:latin typeface="Poppins Bold"/>
              </a:rPr>
              <a:t>ACTIVITIES</a:t>
            </a:r>
          </a:p>
        </p:txBody>
      </p:sp>
      <p:sp>
        <p:nvSpPr>
          <p:cNvPr id="14" name="TextBox 14"/>
          <p:cNvSpPr txBox="1"/>
          <p:nvPr/>
        </p:nvSpPr>
        <p:spPr>
          <a:xfrm>
            <a:off x="2687831" y="3604885"/>
            <a:ext cx="11848158" cy="1005205"/>
          </a:xfrm>
          <a:prstGeom prst="rect">
            <a:avLst/>
          </a:prstGeom>
        </p:spPr>
        <p:txBody>
          <a:bodyPr lIns="0" tIns="0" rIns="0" bIns="0" rtlCol="0" anchor="t">
            <a:spAutoFit/>
          </a:bodyPr>
          <a:lstStyle/>
          <a:p>
            <a:pPr>
              <a:lnSpc>
                <a:spcPts val="3919"/>
              </a:lnSpc>
            </a:pPr>
            <a:r>
              <a:rPr lang="en-US" sz="2799">
                <a:solidFill>
                  <a:srgbClr val="F8F8F8"/>
                </a:solidFill>
                <a:latin typeface="Poppins"/>
              </a:rPr>
              <a:t>Students can take part in many extracurricular</a:t>
            </a:r>
          </a:p>
          <a:p>
            <a:pPr>
              <a:lnSpc>
                <a:spcPts val="3919"/>
              </a:lnSpc>
            </a:pPr>
            <a:r>
              <a:rPr lang="en-US" sz="2799">
                <a:solidFill>
                  <a:srgbClr val="F8F8F8"/>
                </a:solidFill>
                <a:latin typeface="Poppins"/>
              </a:rPr>
              <a:t>activities outside of academic obligations.</a:t>
            </a:r>
          </a:p>
        </p:txBody>
      </p:sp>
      <p:sp>
        <p:nvSpPr>
          <p:cNvPr id="15" name="TextBox 15"/>
          <p:cNvSpPr txBox="1"/>
          <p:nvPr/>
        </p:nvSpPr>
        <p:spPr>
          <a:xfrm>
            <a:off x="2896721" y="5339196"/>
            <a:ext cx="3885255" cy="491750"/>
          </a:xfrm>
          <a:prstGeom prst="rect">
            <a:avLst/>
          </a:prstGeom>
        </p:spPr>
        <p:txBody>
          <a:bodyPr lIns="0" tIns="0" rIns="0" bIns="0" rtlCol="0" anchor="t">
            <a:spAutoFit/>
          </a:bodyPr>
          <a:lstStyle/>
          <a:p>
            <a:pPr algn="ctr">
              <a:lnSpc>
                <a:spcPts val="3870"/>
              </a:lnSpc>
            </a:pPr>
            <a:r>
              <a:rPr lang="en-US" sz="2764">
                <a:solidFill>
                  <a:srgbClr val="F8F8F8"/>
                </a:solidFill>
                <a:latin typeface="Poppins"/>
              </a:rPr>
              <a:t>Sports Day </a:t>
            </a:r>
          </a:p>
        </p:txBody>
      </p:sp>
      <p:sp>
        <p:nvSpPr>
          <p:cNvPr id="16" name="TextBox 16"/>
          <p:cNvSpPr txBox="1"/>
          <p:nvPr/>
        </p:nvSpPr>
        <p:spPr>
          <a:xfrm>
            <a:off x="7200838" y="5372216"/>
            <a:ext cx="3885255" cy="475239"/>
          </a:xfrm>
          <a:prstGeom prst="rect">
            <a:avLst/>
          </a:prstGeom>
        </p:spPr>
        <p:txBody>
          <a:bodyPr lIns="0" tIns="0" rIns="0" bIns="0" rtlCol="0" anchor="t">
            <a:spAutoFit/>
          </a:bodyPr>
          <a:lstStyle/>
          <a:p>
            <a:pPr algn="ctr">
              <a:lnSpc>
                <a:spcPts val="3730"/>
              </a:lnSpc>
            </a:pPr>
            <a:r>
              <a:rPr lang="en-US" sz="2664">
                <a:solidFill>
                  <a:srgbClr val="F8F8F8"/>
                </a:solidFill>
                <a:latin typeface="Poppins"/>
              </a:rPr>
              <a:t>Graduation Ceremony</a:t>
            </a:r>
          </a:p>
        </p:txBody>
      </p:sp>
      <p:sp>
        <p:nvSpPr>
          <p:cNvPr id="17" name="TextBox 17"/>
          <p:cNvSpPr txBox="1"/>
          <p:nvPr/>
        </p:nvSpPr>
        <p:spPr>
          <a:xfrm>
            <a:off x="11504955" y="5208000"/>
            <a:ext cx="3885255" cy="960120"/>
          </a:xfrm>
          <a:prstGeom prst="rect">
            <a:avLst/>
          </a:prstGeom>
        </p:spPr>
        <p:txBody>
          <a:bodyPr lIns="0" tIns="0" rIns="0" bIns="0" rtlCol="0" anchor="t">
            <a:spAutoFit/>
          </a:bodyPr>
          <a:lstStyle/>
          <a:p>
            <a:pPr algn="ctr">
              <a:lnSpc>
                <a:spcPts val="3779"/>
              </a:lnSpc>
            </a:pPr>
            <a:r>
              <a:rPr lang="en-US" sz="2700">
                <a:solidFill>
                  <a:srgbClr val="F8F8F8"/>
                </a:solidFill>
                <a:latin typeface="Poppins"/>
              </a:rPr>
              <a:t>Fresher’s &amp; Farewell Party</a:t>
            </a:r>
          </a:p>
        </p:txBody>
      </p:sp>
      <p:sp>
        <p:nvSpPr>
          <p:cNvPr id="18" name="TextBox 18"/>
          <p:cNvSpPr txBox="1"/>
          <p:nvPr/>
        </p:nvSpPr>
        <p:spPr>
          <a:xfrm>
            <a:off x="14224589"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890718" y="5159870"/>
            <a:ext cx="4354456" cy="3628071"/>
            <a:chOff x="0" y="0"/>
            <a:chExt cx="5805941" cy="4837428"/>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5805941" cy="4837428"/>
            </a:xfrm>
            <a:prstGeom prst="rect">
              <a:avLst/>
            </a:prstGeom>
          </p:spPr>
        </p:pic>
      </p:grpSp>
      <p:sp>
        <p:nvSpPr>
          <p:cNvPr id="4" name="AutoShape 4"/>
          <p:cNvSpPr/>
          <p:nvPr/>
        </p:nvSpPr>
        <p:spPr>
          <a:xfrm flipV="1">
            <a:off x="2327781" y="4169405"/>
            <a:ext cx="12926918" cy="19060"/>
          </a:xfrm>
          <a:prstGeom prst="line">
            <a:avLst/>
          </a:prstGeom>
          <a:ln w="19050" cap="rnd">
            <a:solidFill>
              <a:srgbClr val="F8F8F8"/>
            </a:solidFill>
            <a:prstDash val="solid"/>
            <a:headEnd type="none" w="sm" len="sm"/>
            <a:tailEnd type="none" w="sm" len="sm"/>
          </a:ln>
        </p:spPr>
      </p:sp>
      <p:sp>
        <p:nvSpPr>
          <p:cNvPr id="5" name="AutoShape 5"/>
          <p:cNvSpPr/>
          <p:nvPr/>
        </p:nvSpPr>
        <p:spPr>
          <a:xfrm>
            <a:off x="2322207" y="5169936"/>
            <a:ext cx="12912352" cy="10066"/>
          </a:xfrm>
          <a:prstGeom prst="line">
            <a:avLst/>
          </a:prstGeom>
          <a:ln w="19050" cap="rnd">
            <a:solidFill>
              <a:srgbClr val="F8F8F8"/>
            </a:solidFill>
            <a:prstDash val="solid"/>
            <a:headEnd type="none" w="sm" len="sm"/>
            <a:tailEnd type="none" w="sm" len="sm"/>
          </a:ln>
        </p:spPr>
      </p:sp>
      <p:sp>
        <p:nvSpPr>
          <p:cNvPr id="6" name="Freeform 6"/>
          <p:cNvSpPr/>
          <p:nvPr/>
        </p:nvSpPr>
        <p:spPr>
          <a:xfrm>
            <a:off x="2322207" y="5200135"/>
            <a:ext cx="4304117" cy="3607939"/>
          </a:xfrm>
          <a:custGeom>
            <a:avLst/>
            <a:gdLst/>
            <a:ahLst/>
            <a:cxnLst/>
            <a:rect l="l" t="t" r="r" b="b"/>
            <a:pathLst>
              <a:path w="4304117" h="3607939">
                <a:moveTo>
                  <a:pt x="0" y="0"/>
                </a:moveTo>
                <a:lnTo>
                  <a:pt x="4304117" y="0"/>
                </a:lnTo>
                <a:lnTo>
                  <a:pt x="4304117" y="3607938"/>
                </a:lnTo>
                <a:lnTo>
                  <a:pt x="0" y="3607938"/>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7" name="Freeform 7"/>
          <p:cNvSpPr/>
          <p:nvPr/>
        </p:nvSpPr>
        <p:spPr>
          <a:xfrm>
            <a:off x="6626324" y="5200135"/>
            <a:ext cx="4304117" cy="3607939"/>
          </a:xfrm>
          <a:custGeom>
            <a:avLst/>
            <a:gdLst/>
            <a:ahLst/>
            <a:cxnLst/>
            <a:rect l="l" t="t" r="r" b="b"/>
            <a:pathLst>
              <a:path w="4304117" h="3607939">
                <a:moveTo>
                  <a:pt x="0" y="0"/>
                </a:moveTo>
                <a:lnTo>
                  <a:pt x="4304117" y="0"/>
                </a:lnTo>
                <a:lnTo>
                  <a:pt x="4304117" y="3607938"/>
                </a:lnTo>
                <a:lnTo>
                  <a:pt x="0" y="3607938"/>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8" name="AutoShape 8"/>
          <p:cNvSpPr/>
          <p:nvPr/>
        </p:nvSpPr>
        <p:spPr>
          <a:xfrm flipH="1">
            <a:off x="15214426" y="4170481"/>
            <a:ext cx="10066" cy="4637593"/>
          </a:xfrm>
          <a:prstGeom prst="line">
            <a:avLst/>
          </a:prstGeom>
          <a:ln w="19050" cap="rnd">
            <a:solidFill>
              <a:srgbClr val="F8F8F8"/>
            </a:solidFill>
            <a:prstDash val="solid"/>
            <a:headEnd type="none" w="sm" len="sm"/>
            <a:tailEnd type="none" w="sm" len="sm"/>
          </a:ln>
        </p:spPr>
      </p:sp>
      <p:sp>
        <p:nvSpPr>
          <p:cNvPr id="9" name="AutoShape 9"/>
          <p:cNvSpPr/>
          <p:nvPr/>
        </p:nvSpPr>
        <p:spPr>
          <a:xfrm flipH="1">
            <a:off x="10910309" y="4150370"/>
            <a:ext cx="10066" cy="4637593"/>
          </a:xfrm>
          <a:prstGeom prst="line">
            <a:avLst/>
          </a:prstGeom>
          <a:ln w="19050" cap="rnd">
            <a:solidFill>
              <a:srgbClr val="F8F8F8"/>
            </a:solidFill>
            <a:prstDash val="solid"/>
            <a:headEnd type="none" w="sm" len="sm"/>
            <a:tailEnd type="none" w="sm" len="sm"/>
          </a:ln>
        </p:spPr>
      </p:sp>
      <p:sp>
        <p:nvSpPr>
          <p:cNvPr id="10" name="AutoShape 10"/>
          <p:cNvSpPr/>
          <p:nvPr/>
        </p:nvSpPr>
        <p:spPr>
          <a:xfrm flipH="1">
            <a:off x="6636390" y="4150370"/>
            <a:ext cx="10066" cy="4637593"/>
          </a:xfrm>
          <a:prstGeom prst="line">
            <a:avLst/>
          </a:prstGeom>
          <a:ln w="19050" cap="rnd">
            <a:solidFill>
              <a:srgbClr val="F8F8F8"/>
            </a:solidFill>
            <a:prstDash val="solid"/>
            <a:headEnd type="none" w="sm" len="sm"/>
            <a:tailEnd type="none" w="sm" len="sm"/>
          </a:ln>
        </p:spPr>
      </p:sp>
      <p:sp>
        <p:nvSpPr>
          <p:cNvPr id="11" name="AutoShape 11"/>
          <p:cNvSpPr/>
          <p:nvPr/>
        </p:nvSpPr>
        <p:spPr>
          <a:xfrm flipH="1">
            <a:off x="2332273" y="4170459"/>
            <a:ext cx="10066" cy="4637593"/>
          </a:xfrm>
          <a:prstGeom prst="line">
            <a:avLst/>
          </a:prstGeom>
          <a:ln w="19050" cap="rnd">
            <a:solidFill>
              <a:srgbClr val="F8F8F8"/>
            </a:solidFill>
            <a:prstDash val="solid"/>
            <a:headEnd type="none" w="sm" len="sm"/>
            <a:tailEnd type="none" w="sm" len="sm"/>
          </a:ln>
        </p:spPr>
      </p:sp>
      <p:sp>
        <p:nvSpPr>
          <p:cNvPr id="12" name="AutoShape 12"/>
          <p:cNvSpPr/>
          <p:nvPr/>
        </p:nvSpPr>
        <p:spPr>
          <a:xfrm>
            <a:off x="15619782" y="2020870"/>
            <a:ext cx="0" cy="2129480"/>
          </a:xfrm>
          <a:prstGeom prst="line">
            <a:avLst/>
          </a:prstGeom>
          <a:ln w="19050" cap="rnd">
            <a:solidFill>
              <a:srgbClr val="F8F8F8"/>
            </a:solidFill>
            <a:prstDash val="solid"/>
            <a:headEnd type="none" w="sm" len="sm"/>
            <a:tailEnd type="none" w="sm" len="sm"/>
          </a:ln>
        </p:spPr>
      </p:sp>
      <p:sp>
        <p:nvSpPr>
          <p:cNvPr id="13" name="TextBox 13"/>
          <p:cNvSpPr txBox="1"/>
          <p:nvPr/>
        </p:nvSpPr>
        <p:spPr>
          <a:xfrm>
            <a:off x="2322199" y="1935145"/>
            <a:ext cx="11848158" cy="1005205"/>
          </a:xfrm>
          <a:prstGeom prst="rect">
            <a:avLst/>
          </a:prstGeom>
        </p:spPr>
        <p:txBody>
          <a:bodyPr lIns="0" tIns="0" rIns="0" bIns="0" rtlCol="0" anchor="t">
            <a:spAutoFit/>
          </a:bodyPr>
          <a:lstStyle/>
          <a:p>
            <a:pPr>
              <a:lnSpc>
                <a:spcPts val="3919"/>
              </a:lnSpc>
            </a:pPr>
            <a:r>
              <a:rPr lang="en-US" sz="2799">
                <a:solidFill>
                  <a:srgbClr val="F8F8F8"/>
                </a:solidFill>
                <a:latin typeface="Poppins"/>
              </a:rPr>
              <a:t>Students can take part in many extracurricular</a:t>
            </a:r>
          </a:p>
          <a:p>
            <a:pPr>
              <a:lnSpc>
                <a:spcPts val="3919"/>
              </a:lnSpc>
            </a:pPr>
            <a:r>
              <a:rPr lang="en-US" sz="2799">
                <a:solidFill>
                  <a:srgbClr val="F8F8F8"/>
                </a:solidFill>
                <a:latin typeface="Poppins"/>
              </a:rPr>
              <a:t>activities outside of academic obligations.</a:t>
            </a:r>
          </a:p>
        </p:txBody>
      </p:sp>
      <p:sp>
        <p:nvSpPr>
          <p:cNvPr id="14" name="TextBox 14"/>
          <p:cNvSpPr txBox="1"/>
          <p:nvPr/>
        </p:nvSpPr>
        <p:spPr>
          <a:xfrm>
            <a:off x="2531638" y="4454244"/>
            <a:ext cx="3885255" cy="398780"/>
          </a:xfrm>
          <a:prstGeom prst="rect">
            <a:avLst/>
          </a:prstGeom>
        </p:spPr>
        <p:txBody>
          <a:bodyPr lIns="0" tIns="0" rIns="0" bIns="0" rtlCol="0" anchor="t">
            <a:spAutoFit/>
          </a:bodyPr>
          <a:lstStyle/>
          <a:p>
            <a:pPr algn="ctr">
              <a:lnSpc>
                <a:spcPts val="3220"/>
              </a:lnSpc>
            </a:pPr>
            <a:r>
              <a:rPr lang="en-US" sz="2300">
                <a:solidFill>
                  <a:srgbClr val="F8F8F8"/>
                </a:solidFill>
                <a:latin typeface="Poppins"/>
              </a:rPr>
              <a:t>Technical/Industrial Visits</a:t>
            </a:r>
          </a:p>
        </p:txBody>
      </p:sp>
      <p:sp>
        <p:nvSpPr>
          <p:cNvPr id="15" name="TextBox 15"/>
          <p:cNvSpPr txBox="1"/>
          <p:nvPr/>
        </p:nvSpPr>
        <p:spPr>
          <a:xfrm>
            <a:off x="6805979" y="4416946"/>
            <a:ext cx="3885255" cy="457835"/>
          </a:xfrm>
          <a:prstGeom prst="rect">
            <a:avLst/>
          </a:prstGeom>
        </p:spPr>
        <p:txBody>
          <a:bodyPr lIns="0" tIns="0" rIns="0" bIns="0" rtlCol="0" anchor="t">
            <a:spAutoFit/>
          </a:bodyPr>
          <a:lstStyle/>
          <a:p>
            <a:pPr algn="ctr">
              <a:lnSpc>
                <a:spcPts val="3640"/>
              </a:lnSpc>
            </a:pPr>
            <a:r>
              <a:rPr lang="en-US" sz="2600">
                <a:solidFill>
                  <a:srgbClr val="F8F8F8"/>
                </a:solidFill>
                <a:latin typeface="Poppins"/>
              </a:rPr>
              <a:t>Food Festival</a:t>
            </a:r>
          </a:p>
        </p:txBody>
      </p:sp>
      <p:sp>
        <p:nvSpPr>
          <p:cNvPr id="16" name="TextBox 16"/>
          <p:cNvSpPr txBox="1"/>
          <p:nvPr/>
        </p:nvSpPr>
        <p:spPr>
          <a:xfrm>
            <a:off x="11139450" y="4395189"/>
            <a:ext cx="3885255" cy="457835"/>
          </a:xfrm>
          <a:prstGeom prst="rect">
            <a:avLst/>
          </a:prstGeom>
        </p:spPr>
        <p:txBody>
          <a:bodyPr lIns="0" tIns="0" rIns="0" bIns="0" rtlCol="0" anchor="t">
            <a:spAutoFit/>
          </a:bodyPr>
          <a:lstStyle/>
          <a:p>
            <a:pPr algn="ctr">
              <a:lnSpc>
                <a:spcPts val="3640"/>
              </a:lnSpc>
            </a:pPr>
            <a:r>
              <a:rPr lang="en-US" sz="2600">
                <a:solidFill>
                  <a:srgbClr val="F8F8F8"/>
                </a:solidFill>
                <a:latin typeface="Poppins"/>
              </a:rPr>
              <a:t>Ethnic Day celebrations</a:t>
            </a:r>
          </a:p>
        </p:txBody>
      </p:sp>
      <p:sp>
        <p:nvSpPr>
          <p:cNvPr id="17" name="TextBox 17"/>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6341100" y="614957"/>
            <a:ext cx="504457" cy="1331943"/>
          </a:xfrm>
          <a:custGeom>
            <a:avLst/>
            <a:gdLst/>
            <a:ahLst/>
            <a:cxnLst/>
            <a:rect l="l" t="t" r="r" b="b"/>
            <a:pathLst>
              <a:path w="504457" h="1331943">
                <a:moveTo>
                  <a:pt x="0" y="0"/>
                </a:moveTo>
                <a:lnTo>
                  <a:pt x="504457" y="0"/>
                </a:lnTo>
                <a:lnTo>
                  <a:pt x="504457" y="1331943"/>
                </a:lnTo>
                <a:lnTo>
                  <a:pt x="0" y="133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225816" y="1380279"/>
            <a:ext cx="5836368" cy="971300"/>
            <a:chOff x="0" y="0"/>
            <a:chExt cx="7680283" cy="1278168"/>
          </a:xfrm>
        </p:grpSpPr>
        <p:sp>
          <p:nvSpPr>
            <p:cNvPr id="4" name="Freeform 4"/>
            <p:cNvSpPr/>
            <p:nvPr/>
          </p:nvSpPr>
          <p:spPr>
            <a:xfrm>
              <a:off x="0" y="0"/>
              <a:ext cx="7680283" cy="1278168"/>
            </a:xfrm>
            <a:custGeom>
              <a:avLst/>
              <a:gdLst/>
              <a:ahLst/>
              <a:cxnLst/>
              <a:rect l="l" t="t" r="r" b="b"/>
              <a:pathLst>
                <a:path w="7680283" h="1278168">
                  <a:moveTo>
                    <a:pt x="0" y="0"/>
                  </a:moveTo>
                  <a:lnTo>
                    <a:pt x="0" y="1278168"/>
                  </a:lnTo>
                  <a:lnTo>
                    <a:pt x="7680283" y="1278168"/>
                  </a:lnTo>
                  <a:lnTo>
                    <a:pt x="7680283" y="0"/>
                  </a:lnTo>
                  <a:lnTo>
                    <a:pt x="0" y="0"/>
                  </a:lnTo>
                  <a:close/>
                  <a:moveTo>
                    <a:pt x="7619323" y="1217208"/>
                  </a:moveTo>
                  <a:lnTo>
                    <a:pt x="59690" y="1217208"/>
                  </a:lnTo>
                  <a:lnTo>
                    <a:pt x="59690" y="59690"/>
                  </a:lnTo>
                  <a:lnTo>
                    <a:pt x="7619323" y="59690"/>
                  </a:lnTo>
                  <a:lnTo>
                    <a:pt x="7619323" y="1217208"/>
                  </a:lnTo>
                  <a:close/>
                </a:path>
              </a:pathLst>
            </a:custGeom>
            <a:solidFill>
              <a:srgbClr val="FFDE59"/>
            </a:solidFill>
          </p:spPr>
        </p:sp>
      </p:grpSp>
      <p:sp>
        <p:nvSpPr>
          <p:cNvPr id="5" name="TextBox 5"/>
          <p:cNvSpPr txBox="1"/>
          <p:nvPr/>
        </p:nvSpPr>
        <p:spPr>
          <a:xfrm>
            <a:off x="6949515" y="1447432"/>
            <a:ext cx="4388970" cy="751269"/>
          </a:xfrm>
          <a:prstGeom prst="rect">
            <a:avLst/>
          </a:prstGeom>
        </p:spPr>
        <p:txBody>
          <a:bodyPr lIns="0" tIns="0" rIns="0" bIns="0" rtlCol="0" anchor="t">
            <a:spAutoFit/>
          </a:bodyPr>
          <a:lstStyle/>
          <a:p>
            <a:pPr algn="ctr">
              <a:lnSpc>
                <a:spcPts val="6209"/>
              </a:lnSpc>
              <a:spcBef>
                <a:spcPct val="0"/>
              </a:spcBef>
            </a:pPr>
            <a:r>
              <a:rPr lang="en-US" sz="4435">
                <a:solidFill>
                  <a:srgbClr val="FFFFFF"/>
                </a:solidFill>
                <a:latin typeface="Montserrat 2 Bold"/>
              </a:rPr>
              <a:t>ALUMNI TALK</a:t>
            </a:r>
          </a:p>
        </p:txBody>
      </p:sp>
      <p:sp>
        <p:nvSpPr>
          <p:cNvPr id="6" name="TextBox 6"/>
          <p:cNvSpPr txBox="1"/>
          <p:nvPr/>
        </p:nvSpPr>
        <p:spPr>
          <a:xfrm>
            <a:off x="1028700" y="2943341"/>
            <a:ext cx="7440606" cy="798775"/>
          </a:xfrm>
          <a:prstGeom prst="rect">
            <a:avLst/>
          </a:prstGeom>
        </p:spPr>
        <p:txBody>
          <a:bodyPr lIns="0" tIns="0" rIns="0" bIns="0" rtlCol="0" anchor="t">
            <a:spAutoFit/>
          </a:bodyPr>
          <a:lstStyle/>
          <a:p>
            <a:pPr>
              <a:lnSpc>
                <a:spcPts val="3223"/>
              </a:lnSpc>
            </a:pPr>
            <a:r>
              <a:rPr lang="en-US" sz="2302" spc="207">
                <a:solidFill>
                  <a:srgbClr val="FFFFFF"/>
                </a:solidFill>
                <a:latin typeface="Poppins Bold"/>
              </a:rPr>
              <a:t>MALA ISHWAR BHATIA, HR MANAGER, WALMART, TORONTO, CANADA</a:t>
            </a:r>
          </a:p>
        </p:txBody>
      </p:sp>
      <p:sp>
        <p:nvSpPr>
          <p:cNvPr id="7" name="TextBox 7"/>
          <p:cNvSpPr txBox="1"/>
          <p:nvPr/>
        </p:nvSpPr>
        <p:spPr>
          <a:xfrm>
            <a:off x="1028700" y="3780017"/>
            <a:ext cx="7143750" cy="1268833"/>
          </a:xfrm>
          <a:prstGeom prst="rect">
            <a:avLst/>
          </a:prstGeom>
        </p:spPr>
        <p:txBody>
          <a:bodyPr lIns="0" tIns="0" rIns="0" bIns="0" rtlCol="0" anchor="t">
            <a:spAutoFit/>
          </a:bodyPr>
          <a:lstStyle/>
          <a:p>
            <a:pPr>
              <a:lnSpc>
                <a:spcPts val="2514"/>
              </a:lnSpc>
            </a:pPr>
            <a:r>
              <a:rPr lang="en-US" sz="1795">
                <a:solidFill>
                  <a:srgbClr val="FFFFFF"/>
                </a:solidFill>
                <a:latin typeface="Poppins"/>
              </a:rPr>
              <a:t>I was a stone when I joined the </a:t>
            </a:r>
            <a:r>
              <a:rPr lang="en-US" sz="1795" u="sng">
                <a:solidFill>
                  <a:srgbClr val="FFFFFF"/>
                </a:solidFill>
                <a:latin typeface="Poppins"/>
                <a:hlinkClick r:id="rId4" tooltip="https://lacc.ae/"/>
              </a:rPr>
              <a:t>LACC</a:t>
            </a:r>
            <a:r>
              <a:rPr lang="en-US" sz="1795">
                <a:solidFill>
                  <a:srgbClr val="FFFFFF"/>
                </a:solidFill>
                <a:latin typeface="Poppins"/>
              </a:rPr>
              <a:t>, and now I have become a diamond through the abundant knowledge which I have gained from my distinguished professors, who have been instrumental in my great career success.</a:t>
            </a:r>
          </a:p>
        </p:txBody>
      </p:sp>
      <p:sp>
        <p:nvSpPr>
          <p:cNvPr id="8" name="TextBox 8"/>
          <p:cNvSpPr txBox="1"/>
          <p:nvPr/>
        </p:nvSpPr>
        <p:spPr>
          <a:xfrm>
            <a:off x="1028700" y="6477599"/>
            <a:ext cx="7143750" cy="3154783"/>
          </a:xfrm>
          <a:prstGeom prst="rect">
            <a:avLst/>
          </a:prstGeom>
        </p:spPr>
        <p:txBody>
          <a:bodyPr lIns="0" tIns="0" rIns="0" bIns="0" rtlCol="0" anchor="t">
            <a:spAutoFit/>
          </a:bodyPr>
          <a:lstStyle/>
          <a:p>
            <a:pPr>
              <a:lnSpc>
                <a:spcPts val="2514"/>
              </a:lnSpc>
            </a:pPr>
            <a:r>
              <a:rPr lang="en-US" sz="1795">
                <a:solidFill>
                  <a:srgbClr val="FFFFFF"/>
                </a:solidFill>
                <a:latin typeface="Poppins"/>
              </a:rPr>
              <a:t>Dreams become reality when the intentions are stronger and actionable” is what motivated and inspired my years of study at the prestigious College in the U.A.E. I owe to this institution for imparting motivation, strength, patience, and passion to succeed. This culture has flowed down from Dr. Prof Paulson Chunkapura, the President &amp; CEO, and Dr. Prof. Kaup Mohammed Dean &amp; Managing Director to every teaching faculty of the college. I wish the institution every success in its mission to provide us with the best quality qualifications from highly accredited foreign universities.</a:t>
            </a:r>
          </a:p>
        </p:txBody>
      </p:sp>
      <p:sp>
        <p:nvSpPr>
          <p:cNvPr id="9" name="TextBox 9"/>
          <p:cNvSpPr txBox="1"/>
          <p:nvPr/>
        </p:nvSpPr>
        <p:spPr>
          <a:xfrm>
            <a:off x="9144000" y="3780017"/>
            <a:ext cx="7143750" cy="1268833"/>
          </a:xfrm>
          <a:prstGeom prst="rect">
            <a:avLst/>
          </a:prstGeom>
        </p:spPr>
        <p:txBody>
          <a:bodyPr lIns="0" tIns="0" rIns="0" bIns="0" rtlCol="0" anchor="t">
            <a:spAutoFit/>
          </a:bodyPr>
          <a:lstStyle/>
          <a:p>
            <a:pPr>
              <a:lnSpc>
                <a:spcPts val="2514"/>
              </a:lnSpc>
            </a:pPr>
            <a:r>
              <a:rPr lang="en-US" sz="1795">
                <a:solidFill>
                  <a:srgbClr val="FFFFFF"/>
                </a:solidFill>
                <a:latin typeface="Poppins"/>
              </a:rPr>
              <a:t>I could tremendously enhance my knowledge and skills by studying the programs of LACC. LACC’s professors are brilliant, highly knowledgeable, and very helpful and the learning environment on the LACC campus is truly international.</a:t>
            </a:r>
          </a:p>
        </p:txBody>
      </p:sp>
      <p:sp>
        <p:nvSpPr>
          <p:cNvPr id="10" name="TextBox 10"/>
          <p:cNvSpPr txBox="1"/>
          <p:nvPr/>
        </p:nvSpPr>
        <p:spPr>
          <a:xfrm>
            <a:off x="9144000" y="6477599"/>
            <a:ext cx="7143750" cy="2526133"/>
          </a:xfrm>
          <a:prstGeom prst="rect">
            <a:avLst/>
          </a:prstGeom>
        </p:spPr>
        <p:txBody>
          <a:bodyPr lIns="0" tIns="0" rIns="0" bIns="0" rtlCol="0" anchor="t">
            <a:spAutoFit/>
          </a:bodyPr>
          <a:lstStyle/>
          <a:p>
            <a:pPr>
              <a:lnSpc>
                <a:spcPts val="2514"/>
              </a:lnSpc>
            </a:pPr>
            <a:r>
              <a:rPr lang="en-US" sz="1795">
                <a:solidFill>
                  <a:srgbClr val="FFFFFF"/>
                </a:solidFill>
                <a:latin typeface="Poppins"/>
              </a:rPr>
              <a:t>I feel I have achieved more than academics but also the experience and confidence to start my career. I would like to extend my gratitude to my Professors and Faculty members whose experience and never-ending support helped me to be one of the top students. I also would like to appreciate all the College staff whose hard work made the environment a peaceful environment to work and study. I would definitely recommend it to all future students.</a:t>
            </a:r>
          </a:p>
        </p:txBody>
      </p:sp>
      <p:sp>
        <p:nvSpPr>
          <p:cNvPr id="11" name="TextBox 11"/>
          <p:cNvSpPr txBox="1"/>
          <p:nvPr/>
        </p:nvSpPr>
        <p:spPr>
          <a:xfrm>
            <a:off x="9144000" y="2943341"/>
            <a:ext cx="7761411" cy="798775"/>
          </a:xfrm>
          <a:prstGeom prst="rect">
            <a:avLst/>
          </a:prstGeom>
        </p:spPr>
        <p:txBody>
          <a:bodyPr lIns="0" tIns="0" rIns="0" bIns="0" rtlCol="0" anchor="t">
            <a:spAutoFit/>
          </a:bodyPr>
          <a:lstStyle/>
          <a:p>
            <a:pPr>
              <a:lnSpc>
                <a:spcPts val="3223"/>
              </a:lnSpc>
              <a:spcBef>
                <a:spcPct val="0"/>
              </a:spcBef>
            </a:pPr>
            <a:r>
              <a:rPr lang="en-US" sz="2302" spc="207">
                <a:solidFill>
                  <a:srgbClr val="FFFFFF"/>
                </a:solidFill>
                <a:latin typeface="Poppins Bold"/>
              </a:rPr>
              <a:t>MARIAM ANDREA HASSAN, PA CEO &amp; CHAIRMAN, CLEMENT SYSTEMS, GULF FZCO</a:t>
            </a:r>
          </a:p>
        </p:txBody>
      </p:sp>
      <p:sp>
        <p:nvSpPr>
          <p:cNvPr id="12" name="TextBox 12"/>
          <p:cNvSpPr txBox="1"/>
          <p:nvPr/>
        </p:nvSpPr>
        <p:spPr>
          <a:xfrm>
            <a:off x="1028700" y="5521016"/>
            <a:ext cx="7440606" cy="1598875"/>
          </a:xfrm>
          <a:prstGeom prst="rect">
            <a:avLst/>
          </a:prstGeom>
        </p:spPr>
        <p:txBody>
          <a:bodyPr lIns="0" tIns="0" rIns="0" bIns="0" rtlCol="0" anchor="t">
            <a:spAutoFit/>
          </a:bodyPr>
          <a:lstStyle/>
          <a:p>
            <a:pPr>
              <a:lnSpc>
                <a:spcPts val="3223"/>
              </a:lnSpc>
            </a:pPr>
            <a:r>
              <a:rPr lang="en-US" sz="2302" spc="207">
                <a:solidFill>
                  <a:srgbClr val="FFFFFF"/>
                </a:solidFill>
                <a:latin typeface="Poppins Bold"/>
              </a:rPr>
              <a:t>MISS REHANA ABDULLAH, TEACHER IN (BRITISH CURRICULUM SCHOOL), U.A.E</a:t>
            </a:r>
          </a:p>
          <a:p>
            <a:pPr>
              <a:lnSpc>
                <a:spcPts val="3223"/>
              </a:lnSpc>
            </a:pPr>
            <a:endParaRPr lang="en-US" sz="2302" spc="207">
              <a:solidFill>
                <a:srgbClr val="FFFFFF"/>
              </a:solidFill>
              <a:latin typeface="Poppins Bold"/>
            </a:endParaRPr>
          </a:p>
          <a:p>
            <a:pPr>
              <a:lnSpc>
                <a:spcPts val="3223"/>
              </a:lnSpc>
              <a:spcBef>
                <a:spcPct val="0"/>
              </a:spcBef>
            </a:pPr>
            <a:endParaRPr lang="en-US" sz="2302" spc="207">
              <a:solidFill>
                <a:srgbClr val="FFFFFF"/>
              </a:solidFill>
              <a:latin typeface="Poppins Bold"/>
            </a:endParaRPr>
          </a:p>
        </p:txBody>
      </p:sp>
      <p:sp>
        <p:nvSpPr>
          <p:cNvPr id="13" name="TextBox 13"/>
          <p:cNvSpPr txBox="1"/>
          <p:nvPr/>
        </p:nvSpPr>
        <p:spPr>
          <a:xfrm>
            <a:off x="9144000" y="5735974"/>
            <a:ext cx="7440606" cy="798775"/>
          </a:xfrm>
          <a:prstGeom prst="rect">
            <a:avLst/>
          </a:prstGeom>
        </p:spPr>
        <p:txBody>
          <a:bodyPr lIns="0" tIns="0" rIns="0" bIns="0" rtlCol="0" anchor="t">
            <a:spAutoFit/>
          </a:bodyPr>
          <a:lstStyle/>
          <a:p>
            <a:pPr>
              <a:lnSpc>
                <a:spcPts val="3223"/>
              </a:lnSpc>
            </a:pPr>
            <a:r>
              <a:rPr lang="en-US" sz="2302" spc="207">
                <a:solidFill>
                  <a:srgbClr val="FFFFFF"/>
                </a:solidFill>
                <a:latin typeface="Poppins Bold"/>
              </a:rPr>
              <a:t>MUHAMMAD NAEEM IQBAL, PAKISTAN</a:t>
            </a:r>
          </a:p>
          <a:p>
            <a:pPr>
              <a:lnSpc>
                <a:spcPts val="3223"/>
              </a:lnSpc>
              <a:spcBef>
                <a:spcPct val="0"/>
              </a:spcBef>
            </a:pPr>
            <a:endParaRPr lang="en-US" sz="2302" spc="207">
              <a:solidFill>
                <a:srgbClr val="FFFFFF"/>
              </a:solidFill>
              <a:latin typeface="Poppi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6394542"/>
            <a:ext cx="5113428" cy="1419225"/>
          </a:xfrm>
          <a:prstGeom prst="rect">
            <a:avLst/>
          </a:prstGeom>
        </p:spPr>
        <p:txBody>
          <a:bodyPr lIns="0" tIns="0" rIns="0" bIns="0" rtlCol="0" anchor="t">
            <a:spAutoFit/>
          </a:bodyPr>
          <a:lstStyle/>
          <a:p>
            <a:pPr>
              <a:lnSpc>
                <a:spcPts val="10559"/>
              </a:lnSpc>
            </a:pPr>
            <a:r>
              <a:rPr lang="en-US" sz="8799">
                <a:solidFill>
                  <a:srgbClr val="F8F8F8"/>
                </a:solidFill>
                <a:latin typeface="Poppins Bold"/>
              </a:rPr>
              <a:t>GALLERY</a:t>
            </a:r>
          </a:p>
        </p:txBody>
      </p:sp>
      <p:sp>
        <p:nvSpPr>
          <p:cNvPr id="3" name="TextBox 3"/>
          <p:cNvSpPr txBox="1"/>
          <p:nvPr/>
        </p:nvSpPr>
        <p:spPr>
          <a:xfrm>
            <a:off x="1028700" y="8189328"/>
            <a:ext cx="5113428" cy="1005205"/>
          </a:xfrm>
          <a:prstGeom prst="rect">
            <a:avLst/>
          </a:prstGeom>
        </p:spPr>
        <p:txBody>
          <a:bodyPr lIns="0" tIns="0" rIns="0" bIns="0" rtlCol="0" anchor="t">
            <a:spAutoFit/>
          </a:bodyPr>
          <a:lstStyle/>
          <a:p>
            <a:pPr>
              <a:lnSpc>
                <a:spcPts val="3919"/>
              </a:lnSpc>
            </a:pPr>
            <a:r>
              <a:rPr lang="en-US" sz="2799">
                <a:solidFill>
                  <a:srgbClr val="F8F8F8"/>
                </a:solidFill>
                <a:latin typeface="Poppins"/>
              </a:rPr>
              <a:t>A closer look to our</a:t>
            </a:r>
          </a:p>
          <a:p>
            <a:pPr>
              <a:lnSpc>
                <a:spcPts val="3919"/>
              </a:lnSpc>
            </a:pPr>
            <a:r>
              <a:rPr lang="en-US" sz="2799">
                <a:solidFill>
                  <a:srgbClr val="F8F8F8"/>
                </a:solidFill>
                <a:latin typeface="Poppins"/>
              </a:rPr>
              <a:t>university views.</a:t>
            </a:r>
          </a:p>
        </p:txBody>
      </p:sp>
      <p:sp>
        <p:nvSpPr>
          <p:cNvPr id="4" name="Freeform 4"/>
          <p:cNvSpPr/>
          <p:nvPr/>
        </p:nvSpPr>
        <p:spPr>
          <a:xfrm>
            <a:off x="11686433" y="0"/>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5" name="Freeform 5"/>
          <p:cNvSpPr/>
          <p:nvPr/>
        </p:nvSpPr>
        <p:spPr>
          <a:xfrm>
            <a:off x="6489816" y="0"/>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6" name="Freeform 6"/>
          <p:cNvSpPr/>
          <p:nvPr/>
        </p:nvSpPr>
        <p:spPr>
          <a:xfrm>
            <a:off x="11686433" y="3438656"/>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7" name="Freeform 7"/>
          <p:cNvSpPr/>
          <p:nvPr/>
        </p:nvSpPr>
        <p:spPr>
          <a:xfrm>
            <a:off x="6489816" y="3438656"/>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sp>
      <p:sp>
        <p:nvSpPr>
          <p:cNvPr id="8" name="Freeform 8"/>
          <p:cNvSpPr/>
          <p:nvPr/>
        </p:nvSpPr>
        <p:spPr>
          <a:xfrm>
            <a:off x="11686433" y="6862828"/>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6" cstate="print">
              <a:extLst>
                <a:ext uri="{28A0092B-C50C-407E-A947-70E740481C1C}">
                  <a14:useLocalDpi xmlns:a14="http://schemas.microsoft.com/office/drawing/2010/main" val="0"/>
                </a:ext>
              </a:extLst>
            </a:blip>
            <a:stretch>
              <a:fillRect/>
            </a:stretch>
          </a:blipFill>
        </p:spPr>
      </p:sp>
      <p:sp>
        <p:nvSpPr>
          <p:cNvPr id="9" name="Freeform 9"/>
          <p:cNvSpPr/>
          <p:nvPr/>
        </p:nvSpPr>
        <p:spPr>
          <a:xfrm>
            <a:off x="6489816" y="6862828"/>
            <a:ext cx="5196617" cy="3424172"/>
          </a:xfrm>
          <a:custGeom>
            <a:avLst/>
            <a:gdLst/>
            <a:ahLst/>
            <a:cxnLst/>
            <a:rect l="l" t="t" r="r" b="b"/>
            <a:pathLst>
              <a:path w="5196617" h="3424172">
                <a:moveTo>
                  <a:pt x="0" y="0"/>
                </a:moveTo>
                <a:lnTo>
                  <a:pt x="5196617" y="0"/>
                </a:lnTo>
                <a:lnTo>
                  <a:pt x="5196617" y="3424172"/>
                </a:lnTo>
                <a:lnTo>
                  <a:pt x="0" y="3424172"/>
                </a:lnTo>
                <a:lnTo>
                  <a:pt x="0" y="0"/>
                </a:lnTo>
                <a:close/>
              </a:path>
            </a:pathLst>
          </a:custGeom>
          <a:blipFill>
            <a:blip r:embed="rId7" cstate="print">
              <a:extLst>
                <a:ext uri="{28A0092B-C50C-407E-A947-70E740481C1C}">
                  <a14:useLocalDpi xmlns:a14="http://schemas.microsoft.com/office/drawing/2010/main" val="0"/>
                </a:ext>
              </a:extLst>
            </a:blip>
            <a:stretch>
              <a:fillRect/>
            </a:stretch>
          </a:blipFill>
        </p:spPr>
      </p:sp>
      <p:sp>
        <p:nvSpPr>
          <p:cNvPr id="10" name="AutoShape 10"/>
          <p:cNvSpPr/>
          <p:nvPr/>
        </p:nvSpPr>
        <p:spPr>
          <a:xfrm rot="5400000">
            <a:off x="6552455" y="5110342"/>
            <a:ext cx="10287000" cy="0"/>
          </a:xfrm>
          <a:prstGeom prst="line">
            <a:avLst/>
          </a:prstGeom>
          <a:ln w="19050" cap="rnd">
            <a:solidFill>
              <a:srgbClr val="F8F8F8"/>
            </a:solidFill>
            <a:prstDash val="solid"/>
            <a:headEnd type="none" w="sm" len="sm"/>
            <a:tailEnd type="none" w="sm" len="sm"/>
          </a:ln>
        </p:spPr>
      </p:sp>
      <p:sp>
        <p:nvSpPr>
          <p:cNvPr id="11" name="AutoShape 11"/>
          <p:cNvSpPr/>
          <p:nvPr/>
        </p:nvSpPr>
        <p:spPr>
          <a:xfrm rot="5400000">
            <a:off x="1355841" y="5141217"/>
            <a:ext cx="10287000" cy="0"/>
          </a:xfrm>
          <a:prstGeom prst="line">
            <a:avLst/>
          </a:prstGeom>
          <a:ln w="19050" cap="rnd">
            <a:solidFill>
              <a:srgbClr val="F8F8F8"/>
            </a:solidFill>
            <a:prstDash val="solid"/>
            <a:headEnd type="none" w="sm" len="sm"/>
            <a:tailEnd type="none" w="sm" len="sm"/>
          </a:ln>
        </p:spPr>
      </p:sp>
      <p:sp>
        <p:nvSpPr>
          <p:cNvPr id="12" name="AutoShape 12"/>
          <p:cNvSpPr/>
          <p:nvPr/>
        </p:nvSpPr>
        <p:spPr>
          <a:xfrm rot="3144">
            <a:off x="6489814" y="6853303"/>
            <a:ext cx="10412284" cy="0"/>
          </a:xfrm>
          <a:prstGeom prst="line">
            <a:avLst/>
          </a:prstGeom>
          <a:ln w="19050" cap="rnd">
            <a:solidFill>
              <a:srgbClr val="F8F8F8"/>
            </a:solidFill>
            <a:prstDash val="solid"/>
            <a:headEnd type="none" w="sm" len="sm"/>
            <a:tailEnd type="none" w="sm" len="sm"/>
          </a:ln>
        </p:spPr>
      </p:sp>
      <p:sp>
        <p:nvSpPr>
          <p:cNvPr id="13" name="AutoShape 13"/>
          <p:cNvSpPr/>
          <p:nvPr/>
        </p:nvSpPr>
        <p:spPr>
          <a:xfrm rot="3144">
            <a:off x="6489822" y="3414647"/>
            <a:ext cx="10412284" cy="0"/>
          </a:xfrm>
          <a:prstGeom prst="line">
            <a:avLst/>
          </a:prstGeom>
          <a:ln w="19050" cap="rnd">
            <a:solidFill>
              <a:srgbClr val="F8F8F8"/>
            </a:solidFill>
            <a:prstDash val="solid"/>
            <a:headEnd type="none" w="sm" len="sm"/>
            <a:tailEnd type="none" w="sm" len="sm"/>
          </a:ln>
        </p:spPr>
      </p:sp>
      <p:sp>
        <p:nvSpPr>
          <p:cNvPr id="14" name="AutoShape 14"/>
          <p:cNvSpPr/>
          <p:nvPr/>
        </p:nvSpPr>
        <p:spPr>
          <a:xfrm rot="5400000">
            <a:off x="-235838" y="4798443"/>
            <a:ext cx="2738626" cy="0"/>
          </a:xfrm>
          <a:prstGeom prst="line">
            <a:avLst/>
          </a:prstGeom>
          <a:ln w="19050" cap="rnd">
            <a:solidFill>
              <a:srgbClr val="F8F8F8"/>
            </a:solidFill>
            <a:prstDash val="solid"/>
            <a:headEnd type="none" w="sm" len="sm"/>
            <a:tailEnd type="none" w="sm" len="sm"/>
          </a:ln>
        </p:spPr>
      </p:sp>
      <p:sp>
        <p:nvSpPr>
          <p:cNvPr id="15" name="TextBox 15"/>
          <p:cNvSpPr txBox="1"/>
          <p:nvPr/>
        </p:nvSpPr>
        <p:spPr>
          <a:xfrm>
            <a:off x="1028700" y="721995"/>
            <a:ext cx="3457136" cy="306705"/>
          </a:xfrm>
          <a:prstGeom prst="rect">
            <a:avLst/>
          </a:prstGeom>
        </p:spPr>
        <p:txBody>
          <a:bodyPr lIns="0" tIns="0" rIns="0" bIns="0" rtlCol="0" anchor="t">
            <a:spAutoFit/>
          </a:bodyPr>
          <a:lstStyle/>
          <a:p>
            <a:pPr algn="just">
              <a:lnSpc>
                <a:spcPts val="2520"/>
              </a:lnSpc>
            </a:pPr>
            <a:r>
              <a:rPr lang="en-US" sz="1800" spc="144">
                <a:solidFill>
                  <a:srgbClr val="F4F6FC"/>
                </a:solidFill>
                <a:latin typeface="Aileron Regular"/>
              </a:rPr>
              <a:t>LACC | Profile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499341" y="7242"/>
            <a:ext cx="11174063" cy="10414949"/>
            <a:chOff x="0" y="0"/>
            <a:chExt cx="14898751" cy="13886598"/>
          </a:xfrm>
        </p:grpSpPr>
        <p:pic>
          <p:nvPicPr>
            <p:cNvPr id="3" name="Picture 3"/>
            <p:cNvPicPr>
              <a:picLocks noChangeAspect="1"/>
            </p:cNvPicPr>
            <p:nvPr/>
          </p:nvPicPr>
          <p:blipFill>
            <a:blip r:embed="rId2"/>
            <a:srcRect l="18330" r="18330"/>
            <a:stretch>
              <a:fillRect/>
            </a:stretch>
          </p:blipFill>
          <p:spPr>
            <a:xfrm>
              <a:off x="0" y="0"/>
              <a:ext cx="7385876" cy="4544199"/>
            </a:xfrm>
            <a:prstGeom prst="rect">
              <a:avLst/>
            </a:prstGeom>
          </p:spPr>
        </p:pic>
        <p:pic>
          <p:nvPicPr>
            <p:cNvPr id="4" name="Picture 4"/>
            <p:cNvPicPr>
              <a:picLocks noChangeAspect="1"/>
            </p:cNvPicPr>
            <p:nvPr/>
          </p:nvPicPr>
          <p:blipFill>
            <a:blip r:embed="rId2"/>
            <a:srcRect l="18330" r="18330"/>
            <a:stretch>
              <a:fillRect/>
            </a:stretch>
          </p:blipFill>
          <p:spPr>
            <a:xfrm>
              <a:off x="7512876" y="0"/>
              <a:ext cx="7385876" cy="4544199"/>
            </a:xfrm>
            <a:prstGeom prst="rect">
              <a:avLst/>
            </a:prstGeom>
          </p:spPr>
        </p:pic>
        <p:pic>
          <p:nvPicPr>
            <p:cNvPr id="5" name="Picture 5"/>
            <p:cNvPicPr>
              <a:picLocks noChangeAspect="1"/>
            </p:cNvPicPr>
            <p:nvPr/>
          </p:nvPicPr>
          <p:blipFill>
            <a:blip r:embed="rId2"/>
            <a:srcRect l="18330" r="18330"/>
            <a:stretch>
              <a:fillRect/>
            </a:stretch>
          </p:blipFill>
          <p:spPr>
            <a:xfrm>
              <a:off x="0" y="4671199"/>
              <a:ext cx="7385876" cy="4544199"/>
            </a:xfrm>
            <a:prstGeom prst="rect">
              <a:avLst/>
            </a:prstGeom>
          </p:spPr>
        </p:pic>
        <p:pic>
          <p:nvPicPr>
            <p:cNvPr id="6" name="Picture 6"/>
            <p:cNvPicPr>
              <a:picLocks noChangeAspect="1"/>
            </p:cNvPicPr>
            <p:nvPr/>
          </p:nvPicPr>
          <p:blipFill>
            <a:blip r:embed="rId2"/>
            <a:srcRect l="18330" r="18330"/>
            <a:stretch>
              <a:fillRect/>
            </a:stretch>
          </p:blipFill>
          <p:spPr>
            <a:xfrm>
              <a:off x="7512876" y="4671199"/>
              <a:ext cx="7385876" cy="4544199"/>
            </a:xfrm>
            <a:prstGeom prst="rect">
              <a:avLst/>
            </a:prstGeom>
          </p:spPr>
        </p:pic>
        <p:pic>
          <p:nvPicPr>
            <p:cNvPr id="7" name="Picture 7"/>
            <p:cNvPicPr>
              <a:picLocks noChangeAspect="1"/>
            </p:cNvPicPr>
            <p:nvPr/>
          </p:nvPicPr>
          <p:blipFill>
            <a:blip r:embed="rId2"/>
            <a:srcRect l="18330" r="18330"/>
            <a:stretch>
              <a:fillRect/>
            </a:stretch>
          </p:blipFill>
          <p:spPr>
            <a:xfrm>
              <a:off x="0" y="9342399"/>
              <a:ext cx="7385876" cy="4544199"/>
            </a:xfrm>
            <a:prstGeom prst="rect">
              <a:avLst/>
            </a:prstGeom>
          </p:spPr>
        </p:pic>
        <p:pic>
          <p:nvPicPr>
            <p:cNvPr id="8" name="Picture 8"/>
            <p:cNvPicPr>
              <a:picLocks noChangeAspect="1"/>
            </p:cNvPicPr>
            <p:nvPr/>
          </p:nvPicPr>
          <p:blipFill>
            <a:blip r:embed="rId2"/>
            <a:srcRect l="18330" r="18330"/>
            <a:stretch>
              <a:fillRect/>
            </a:stretch>
          </p:blipFill>
          <p:spPr>
            <a:xfrm>
              <a:off x="7512876" y="9342399"/>
              <a:ext cx="7385876" cy="4544199"/>
            </a:xfrm>
            <a:prstGeom prst="rect">
              <a:avLst/>
            </a:prstGeom>
          </p:spPr>
        </p:pic>
      </p:grpSp>
      <p:sp>
        <p:nvSpPr>
          <p:cNvPr id="9" name="TextBox 9"/>
          <p:cNvSpPr txBox="1"/>
          <p:nvPr/>
        </p:nvSpPr>
        <p:spPr>
          <a:xfrm>
            <a:off x="1193019" y="3247960"/>
            <a:ext cx="5113428" cy="2905125"/>
          </a:xfrm>
          <a:prstGeom prst="rect">
            <a:avLst/>
          </a:prstGeom>
        </p:spPr>
        <p:txBody>
          <a:bodyPr lIns="0" tIns="0" rIns="0" bIns="0" rtlCol="0" anchor="t">
            <a:spAutoFit/>
          </a:bodyPr>
          <a:lstStyle/>
          <a:p>
            <a:pPr algn="ctr">
              <a:lnSpc>
                <a:spcPts val="5640"/>
              </a:lnSpc>
            </a:pPr>
            <a:r>
              <a:rPr lang="en-US" sz="4700">
                <a:solidFill>
                  <a:srgbClr val="FFDE59"/>
                </a:solidFill>
                <a:latin typeface="Poppins Bold"/>
              </a:rPr>
              <a:t>MADONNA UNI﻿VERSITY PRESIDENT'S VISIT</a:t>
            </a:r>
          </a:p>
        </p:txBody>
      </p:sp>
      <p:sp>
        <p:nvSpPr>
          <p:cNvPr id="10" name="AutoShape 10"/>
          <p:cNvSpPr/>
          <p:nvPr/>
        </p:nvSpPr>
        <p:spPr>
          <a:xfrm>
            <a:off x="12095898" y="135190"/>
            <a:ext cx="0" cy="10287000"/>
          </a:xfrm>
          <a:prstGeom prst="line">
            <a:avLst/>
          </a:prstGeom>
          <a:ln w="19050" cap="rnd">
            <a:solidFill>
              <a:srgbClr val="F8F8F8"/>
            </a:solidFill>
            <a:prstDash val="solid"/>
            <a:headEnd type="none" w="sm" len="sm"/>
            <a:tailEnd type="none" w="sm" len="sm"/>
          </a:ln>
        </p:spPr>
      </p:sp>
      <p:sp>
        <p:nvSpPr>
          <p:cNvPr id="11" name="AutoShape 11"/>
          <p:cNvSpPr/>
          <p:nvPr/>
        </p:nvSpPr>
        <p:spPr>
          <a:xfrm rot="5400000">
            <a:off x="1355841" y="5141217"/>
            <a:ext cx="10287000" cy="0"/>
          </a:xfrm>
          <a:prstGeom prst="line">
            <a:avLst/>
          </a:prstGeom>
          <a:ln w="19050" cap="rnd">
            <a:solidFill>
              <a:srgbClr val="F8F8F8"/>
            </a:solidFill>
            <a:prstDash val="solid"/>
            <a:headEnd type="none" w="sm" len="sm"/>
            <a:tailEnd type="none" w="sm" len="sm"/>
          </a:ln>
        </p:spPr>
      </p:sp>
      <p:sp>
        <p:nvSpPr>
          <p:cNvPr id="12" name="AutoShape 12"/>
          <p:cNvSpPr/>
          <p:nvPr/>
        </p:nvSpPr>
        <p:spPr>
          <a:xfrm>
            <a:off x="6489816" y="6962840"/>
            <a:ext cx="11183588" cy="35115"/>
          </a:xfrm>
          <a:prstGeom prst="line">
            <a:avLst/>
          </a:prstGeom>
          <a:ln w="19050" cap="rnd">
            <a:solidFill>
              <a:srgbClr val="F8F8F8"/>
            </a:solidFill>
            <a:prstDash val="solid"/>
            <a:headEnd type="none" w="sm" len="sm"/>
            <a:tailEnd type="none" w="sm" len="sm"/>
          </a:ln>
        </p:spPr>
      </p:sp>
      <p:sp>
        <p:nvSpPr>
          <p:cNvPr id="13" name="AutoShape 13"/>
          <p:cNvSpPr/>
          <p:nvPr/>
        </p:nvSpPr>
        <p:spPr>
          <a:xfrm>
            <a:off x="6489825" y="3438558"/>
            <a:ext cx="11183580" cy="19246"/>
          </a:xfrm>
          <a:prstGeom prst="line">
            <a:avLst/>
          </a:prstGeom>
          <a:ln w="19050" cap="rnd">
            <a:solidFill>
              <a:srgbClr val="F8F8F8"/>
            </a:solidFill>
            <a:prstDash val="solid"/>
            <a:headEnd type="none" w="sm" len="sm"/>
            <a:tailEnd type="none" w="sm" len="sm"/>
          </a:ln>
        </p:spPr>
      </p:sp>
      <p:sp>
        <p:nvSpPr>
          <p:cNvPr id="14" name="AutoShape 14"/>
          <p:cNvSpPr/>
          <p:nvPr/>
        </p:nvSpPr>
        <p:spPr>
          <a:xfrm rot="5400000">
            <a:off x="-235838" y="4798443"/>
            <a:ext cx="2738626" cy="0"/>
          </a:xfrm>
          <a:prstGeom prst="line">
            <a:avLst/>
          </a:prstGeom>
          <a:ln w="19050" cap="rnd">
            <a:solidFill>
              <a:srgbClr val="FFDE59"/>
            </a:solidFill>
            <a:prstDash val="solid"/>
            <a:headEnd type="none" w="sm" len="sm"/>
            <a:tailEnd type="none" w="sm" len="sm"/>
          </a:ln>
        </p:spPr>
      </p:sp>
      <p:sp>
        <p:nvSpPr>
          <p:cNvPr id="15" name="TextBox 15"/>
          <p:cNvSpPr txBox="1"/>
          <p:nvPr/>
        </p:nvSpPr>
        <p:spPr>
          <a:xfrm>
            <a:off x="1028700" y="721995"/>
            <a:ext cx="3457136" cy="306705"/>
          </a:xfrm>
          <a:prstGeom prst="rect">
            <a:avLst/>
          </a:prstGeom>
        </p:spPr>
        <p:txBody>
          <a:bodyPr lIns="0" tIns="0" rIns="0" bIns="0" rtlCol="0" anchor="t">
            <a:spAutoFit/>
          </a:bodyPr>
          <a:lstStyle/>
          <a:p>
            <a:pPr algn="just">
              <a:lnSpc>
                <a:spcPts val="2520"/>
              </a:lnSpc>
            </a:pPr>
            <a:r>
              <a:rPr lang="en-US" sz="1800" spc="144">
                <a:solidFill>
                  <a:srgbClr val="F4F6FC"/>
                </a:solidFill>
                <a:latin typeface="Aileron Regular"/>
              </a:rPr>
              <a:t>LACC | Profile</a:t>
            </a:r>
          </a:p>
        </p:txBody>
      </p:sp>
      <p:sp>
        <p:nvSpPr>
          <p:cNvPr id="16" name="Freeform 16"/>
          <p:cNvSpPr/>
          <p:nvPr/>
        </p:nvSpPr>
        <p:spPr>
          <a:xfrm>
            <a:off x="6508866" y="3520299"/>
            <a:ext cx="5529882" cy="3460099"/>
          </a:xfrm>
          <a:custGeom>
            <a:avLst/>
            <a:gdLst/>
            <a:ahLst/>
            <a:cxnLst/>
            <a:rect l="l" t="t" r="r" b="b"/>
            <a:pathLst>
              <a:path w="5529882" h="3460099">
                <a:moveTo>
                  <a:pt x="0" y="0"/>
                </a:moveTo>
                <a:lnTo>
                  <a:pt x="5529882" y="0"/>
                </a:lnTo>
                <a:lnTo>
                  <a:pt x="5529882" y="3460099"/>
                </a:lnTo>
                <a:lnTo>
                  <a:pt x="0" y="3460099"/>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17" name="Freeform 17"/>
          <p:cNvSpPr/>
          <p:nvPr/>
        </p:nvSpPr>
        <p:spPr>
          <a:xfrm>
            <a:off x="12153048" y="3520299"/>
            <a:ext cx="5520387" cy="3487181"/>
          </a:xfrm>
          <a:custGeom>
            <a:avLst/>
            <a:gdLst/>
            <a:ahLst/>
            <a:cxnLst/>
            <a:rect l="l" t="t" r="r" b="b"/>
            <a:pathLst>
              <a:path w="5520387" h="3487181">
                <a:moveTo>
                  <a:pt x="0" y="0"/>
                </a:moveTo>
                <a:lnTo>
                  <a:pt x="5520386" y="0"/>
                </a:lnTo>
                <a:lnTo>
                  <a:pt x="5520386" y="3487181"/>
                </a:lnTo>
                <a:lnTo>
                  <a:pt x="0" y="3487181"/>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18" name="Freeform 18"/>
          <p:cNvSpPr/>
          <p:nvPr/>
        </p:nvSpPr>
        <p:spPr>
          <a:xfrm>
            <a:off x="6499341" y="0"/>
            <a:ext cx="5539407" cy="3467328"/>
          </a:xfrm>
          <a:custGeom>
            <a:avLst/>
            <a:gdLst/>
            <a:ahLst/>
            <a:cxnLst/>
            <a:rect l="l" t="t" r="r" b="b"/>
            <a:pathLst>
              <a:path w="5539407" h="3467328">
                <a:moveTo>
                  <a:pt x="0" y="0"/>
                </a:moveTo>
                <a:lnTo>
                  <a:pt x="5539407" y="0"/>
                </a:lnTo>
                <a:lnTo>
                  <a:pt x="5539407" y="3467328"/>
                </a:lnTo>
                <a:lnTo>
                  <a:pt x="0" y="3467328"/>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sp>
      <p:sp>
        <p:nvSpPr>
          <p:cNvPr id="19" name="Freeform 19"/>
          <p:cNvSpPr/>
          <p:nvPr/>
        </p:nvSpPr>
        <p:spPr>
          <a:xfrm>
            <a:off x="12081610" y="7242"/>
            <a:ext cx="5591824" cy="3383691"/>
          </a:xfrm>
          <a:custGeom>
            <a:avLst/>
            <a:gdLst/>
            <a:ahLst/>
            <a:cxnLst/>
            <a:rect l="l" t="t" r="r" b="b"/>
            <a:pathLst>
              <a:path w="5591824" h="3383691">
                <a:moveTo>
                  <a:pt x="0" y="0"/>
                </a:moveTo>
                <a:lnTo>
                  <a:pt x="5591824" y="0"/>
                </a:lnTo>
                <a:lnTo>
                  <a:pt x="5591824" y="3383691"/>
                </a:lnTo>
                <a:lnTo>
                  <a:pt x="0" y="3383691"/>
                </a:lnTo>
                <a:lnTo>
                  <a:pt x="0" y="0"/>
                </a:lnTo>
                <a:close/>
              </a:path>
            </a:pathLst>
          </a:custGeom>
          <a:blipFill>
            <a:blip r:embed="rId6" cstate="print">
              <a:extLst>
                <a:ext uri="{28A0092B-C50C-407E-A947-70E740481C1C}">
                  <a14:useLocalDpi xmlns:a14="http://schemas.microsoft.com/office/drawing/2010/main" val="0"/>
                </a:ext>
              </a:extLst>
            </a:blip>
            <a:stretch>
              <a:fillRect/>
            </a:stretch>
          </a:blipFill>
        </p:spPr>
      </p:sp>
      <p:sp>
        <p:nvSpPr>
          <p:cNvPr id="20" name="Freeform 20"/>
          <p:cNvSpPr/>
          <p:nvPr/>
        </p:nvSpPr>
        <p:spPr>
          <a:xfrm>
            <a:off x="6508866" y="7064630"/>
            <a:ext cx="5529882" cy="3222370"/>
          </a:xfrm>
          <a:custGeom>
            <a:avLst/>
            <a:gdLst/>
            <a:ahLst/>
            <a:cxnLst/>
            <a:rect l="l" t="t" r="r" b="b"/>
            <a:pathLst>
              <a:path w="5529882" h="3222370">
                <a:moveTo>
                  <a:pt x="0" y="0"/>
                </a:moveTo>
                <a:lnTo>
                  <a:pt x="5529882" y="0"/>
                </a:lnTo>
                <a:lnTo>
                  <a:pt x="5529882" y="3222370"/>
                </a:lnTo>
                <a:lnTo>
                  <a:pt x="0" y="3222370"/>
                </a:lnTo>
                <a:lnTo>
                  <a:pt x="0" y="0"/>
                </a:lnTo>
                <a:close/>
              </a:path>
            </a:pathLst>
          </a:custGeom>
          <a:blipFill>
            <a:blip r:embed="rId7" cstate="print">
              <a:extLst>
                <a:ext uri="{28A0092B-C50C-407E-A947-70E740481C1C}">
                  <a14:useLocalDpi xmlns:a14="http://schemas.microsoft.com/office/drawing/2010/main" val="0"/>
                </a:ext>
              </a:extLst>
            </a:blip>
            <a:stretch>
              <a:fillRect/>
            </a:stretch>
          </a:blipFill>
        </p:spPr>
      </p:sp>
      <p:sp>
        <p:nvSpPr>
          <p:cNvPr id="21" name="Freeform 21"/>
          <p:cNvSpPr/>
          <p:nvPr/>
        </p:nvSpPr>
        <p:spPr>
          <a:xfrm>
            <a:off x="12153048" y="7045580"/>
            <a:ext cx="5520357" cy="3248662"/>
          </a:xfrm>
          <a:custGeom>
            <a:avLst/>
            <a:gdLst/>
            <a:ahLst/>
            <a:cxnLst/>
            <a:rect l="l" t="t" r="r" b="b"/>
            <a:pathLst>
              <a:path w="5520357" h="3248662">
                <a:moveTo>
                  <a:pt x="0" y="0"/>
                </a:moveTo>
                <a:lnTo>
                  <a:pt x="5520356" y="0"/>
                </a:lnTo>
                <a:lnTo>
                  <a:pt x="5520356" y="3248662"/>
                </a:lnTo>
                <a:lnTo>
                  <a:pt x="0" y="3248662"/>
                </a:lnTo>
                <a:lnTo>
                  <a:pt x="0" y="0"/>
                </a:lnTo>
                <a:close/>
              </a:path>
            </a:pathLst>
          </a:custGeom>
          <a:blipFill>
            <a:blip r:embed="rId8" cstate="print">
              <a:extLst>
                <a:ext uri="{28A0092B-C50C-407E-A947-70E740481C1C}">
                  <a14:useLocalDpi xmlns:a14="http://schemas.microsoft.com/office/drawing/2010/main" val="0"/>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499341" y="7242"/>
            <a:ext cx="11174063" cy="10414949"/>
            <a:chOff x="0" y="0"/>
            <a:chExt cx="14898751" cy="13886598"/>
          </a:xfrm>
        </p:grpSpPr>
        <p:pic>
          <p:nvPicPr>
            <p:cNvPr id="3" name="Picture 3"/>
            <p:cNvPicPr>
              <a:picLocks noChangeAspect="1"/>
            </p:cNvPicPr>
            <p:nvPr/>
          </p:nvPicPr>
          <p:blipFill>
            <a:blip r:embed="rId2"/>
            <a:srcRect l="18330" r="18330"/>
            <a:stretch>
              <a:fillRect/>
            </a:stretch>
          </p:blipFill>
          <p:spPr>
            <a:xfrm>
              <a:off x="0" y="0"/>
              <a:ext cx="7385876" cy="4544199"/>
            </a:xfrm>
            <a:prstGeom prst="rect">
              <a:avLst/>
            </a:prstGeom>
          </p:spPr>
        </p:pic>
        <p:pic>
          <p:nvPicPr>
            <p:cNvPr id="4" name="Picture 4"/>
            <p:cNvPicPr>
              <a:picLocks noChangeAspect="1"/>
            </p:cNvPicPr>
            <p:nvPr/>
          </p:nvPicPr>
          <p:blipFill>
            <a:blip r:embed="rId2"/>
            <a:srcRect l="18330" r="18330"/>
            <a:stretch>
              <a:fillRect/>
            </a:stretch>
          </p:blipFill>
          <p:spPr>
            <a:xfrm>
              <a:off x="7512876" y="0"/>
              <a:ext cx="7385876" cy="4544199"/>
            </a:xfrm>
            <a:prstGeom prst="rect">
              <a:avLst/>
            </a:prstGeom>
          </p:spPr>
        </p:pic>
        <p:pic>
          <p:nvPicPr>
            <p:cNvPr id="5" name="Picture 5"/>
            <p:cNvPicPr>
              <a:picLocks noChangeAspect="1"/>
            </p:cNvPicPr>
            <p:nvPr/>
          </p:nvPicPr>
          <p:blipFill>
            <a:blip r:embed="rId2"/>
            <a:srcRect l="18330" r="18330"/>
            <a:stretch>
              <a:fillRect/>
            </a:stretch>
          </p:blipFill>
          <p:spPr>
            <a:xfrm>
              <a:off x="0" y="4671199"/>
              <a:ext cx="7385876" cy="4544199"/>
            </a:xfrm>
            <a:prstGeom prst="rect">
              <a:avLst/>
            </a:prstGeom>
          </p:spPr>
        </p:pic>
        <p:pic>
          <p:nvPicPr>
            <p:cNvPr id="6" name="Picture 6"/>
            <p:cNvPicPr>
              <a:picLocks noChangeAspect="1"/>
            </p:cNvPicPr>
            <p:nvPr/>
          </p:nvPicPr>
          <p:blipFill>
            <a:blip r:embed="rId2"/>
            <a:srcRect l="18330" r="18330"/>
            <a:stretch>
              <a:fillRect/>
            </a:stretch>
          </p:blipFill>
          <p:spPr>
            <a:xfrm>
              <a:off x="7512876" y="4671199"/>
              <a:ext cx="7385876" cy="4544199"/>
            </a:xfrm>
            <a:prstGeom prst="rect">
              <a:avLst/>
            </a:prstGeom>
          </p:spPr>
        </p:pic>
        <p:pic>
          <p:nvPicPr>
            <p:cNvPr id="7" name="Picture 7"/>
            <p:cNvPicPr>
              <a:picLocks noChangeAspect="1"/>
            </p:cNvPicPr>
            <p:nvPr/>
          </p:nvPicPr>
          <p:blipFill>
            <a:blip r:embed="rId2"/>
            <a:srcRect l="18330" r="18330"/>
            <a:stretch>
              <a:fillRect/>
            </a:stretch>
          </p:blipFill>
          <p:spPr>
            <a:xfrm>
              <a:off x="0" y="9342399"/>
              <a:ext cx="7385876" cy="4544199"/>
            </a:xfrm>
            <a:prstGeom prst="rect">
              <a:avLst/>
            </a:prstGeom>
          </p:spPr>
        </p:pic>
        <p:pic>
          <p:nvPicPr>
            <p:cNvPr id="8" name="Picture 8"/>
            <p:cNvPicPr>
              <a:picLocks noChangeAspect="1"/>
            </p:cNvPicPr>
            <p:nvPr/>
          </p:nvPicPr>
          <p:blipFill>
            <a:blip r:embed="rId2"/>
            <a:srcRect l="18330" r="18330"/>
            <a:stretch>
              <a:fillRect/>
            </a:stretch>
          </p:blipFill>
          <p:spPr>
            <a:xfrm>
              <a:off x="7512876" y="9342399"/>
              <a:ext cx="7385876" cy="4544199"/>
            </a:xfrm>
            <a:prstGeom prst="rect">
              <a:avLst/>
            </a:prstGeom>
          </p:spPr>
        </p:pic>
      </p:grpSp>
      <p:sp>
        <p:nvSpPr>
          <p:cNvPr id="9" name="TextBox 9"/>
          <p:cNvSpPr txBox="1"/>
          <p:nvPr/>
        </p:nvSpPr>
        <p:spPr>
          <a:xfrm>
            <a:off x="1193019" y="3520299"/>
            <a:ext cx="5113428" cy="2190750"/>
          </a:xfrm>
          <a:prstGeom prst="rect">
            <a:avLst/>
          </a:prstGeom>
        </p:spPr>
        <p:txBody>
          <a:bodyPr lIns="0" tIns="0" rIns="0" bIns="0" rtlCol="0" anchor="t">
            <a:spAutoFit/>
          </a:bodyPr>
          <a:lstStyle/>
          <a:p>
            <a:pPr algn="ctr">
              <a:lnSpc>
                <a:spcPts val="5640"/>
              </a:lnSpc>
            </a:pPr>
            <a:r>
              <a:rPr lang="en-US" sz="4700">
                <a:solidFill>
                  <a:srgbClr val="FFDE59"/>
                </a:solidFill>
                <a:latin typeface="Poppins Bold"/>
              </a:rPr>
              <a:t>MADONNA UNIVERSITY GRADUDATION</a:t>
            </a:r>
          </a:p>
        </p:txBody>
      </p:sp>
      <p:sp>
        <p:nvSpPr>
          <p:cNvPr id="10" name="AutoShape 10"/>
          <p:cNvSpPr/>
          <p:nvPr/>
        </p:nvSpPr>
        <p:spPr>
          <a:xfrm>
            <a:off x="12095898" y="135190"/>
            <a:ext cx="0" cy="10287000"/>
          </a:xfrm>
          <a:prstGeom prst="line">
            <a:avLst/>
          </a:prstGeom>
          <a:ln w="19050" cap="rnd">
            <a:solidFill>
              <a:srgbClr val="F8F8F8"/>
            </a:solidFill>
            <a:prstDash val="solid"/>
            <a:headEnd type="none" w="sm" len="sm"/>
            <a:tailEnd type="none" w="sm" len="sm"/>
          </a:ln>
        </p:spPr>
      </p:sp>
      <p:sp>
        <p:nvSpPr>
          <p:cNvPr id="11" name="AutoShape 11"/>
          <p:cNvSpPr/>
          <p:nvPr/>
        </p:nvSpPr>
        <p:spPr>
          <a:xfrm rot="5400000">
            <a:off x="1355841" y="5141217"/>
            <a:ext cx="10287000" cy="0"/>
          </a:xfrm>
          <a:prstGeom prst="line">
            <a:avLst/>
          </a:prstGeom>
          <a:ln w="19050" cap="rnd">
            <a:solidFill>
              <a:srgbClr val="F8F8F8"/>
            </a:solidFill>
            <a:prstDash val="solid"/>
            <a:headEnd type="none" w="sm" len="sm"/>
            <a:tailEnd type="none" w="sm" len="sm"/>
          </a:ln>
        </p:spPr>
      </p:sp>
      <p:sp>
        <p:nvSpPr>
          <p:cNvPr id="12" name="AutoShape 12"/>
          <p:cNvSpPr/>
          <p:nvPr/>
        </p:nvSpPr>
        <p:spPr>
          <a:xfrm>
            <a:off x="6489816" y="6962840"/>
            <a:ext cx="11183588" cy="35115"/>
          </a:xfrm>
          <a:prstGeom prst="line">
            <a:avLst/>
          </a:prstGeom>
          <a:ln w="19050" cap="rnd">
            <a:solidFill>
              <a:srgbClr val="F8F8F8"/>
            </a:solidFill>
            <a:prstDash val="solid"/>
            <a:headEnd type="none" w="sm" len="sm"/>
            <a:tailEnd type="none" w="sm" len="sm"/>
          </a:ln>
        </p:spPr>
      </p:sp>
      <p:sp>
        <p:nvSpPr>
          <p:cNvPr id="13" name="AutoShape 13"/>
          <p:cNvSpPr/>
          <p:nvPr/>
        </p:nvSpPr>
        <p:spPr>
          <a:xfrm>
            <a:off x="6489825" y="3438558"/>
            <a:ext cx="11183580" cy="19246"/>
          </a:xfrm>
          <a:prstGeom prst="line">
            <a:avLst/>
          </a:prstGeom>
          <a:ln w="19050" cap="rnd">
            <a:solidFill>
              <a:srgbClr val="F8F8F8"/>
            </a:solidFill>
            <a:prstDash val="solid"/>
            <a:headEnd type="none" w="sm" len="sm"/>
            <a:tailEnd type="none" w="sm" len="sm"/>
          </a:ln>
        </p:spPr>
      </p:sp>
      <p:sp>
        <p:nvSpPr>
          <p:cNvPr id="14" name="AutoShape 14"/>
          <p:cNvSpPr/>
          <p:nvPr/>
        </p:nvSpPr>
        <p:spPr>
          <a:xfrm rot="5400000">
            <a:off x="-235838" y="4798443"/>
            <a:ext cx="2738626" cy="0"/>
          </a:xfrm>
          <a:prstGeom prst="line">
            <a:avLst/>
          </a:prstGeom>
          <a:ln w="19050" cap="rnd">
            <a:solidFill>
              <a:srgbClr val="FFDE59"/>
            </a:solidFill>
            <a:prstDash val="solid"/>
            <a:headEnd type="none" w="sm" len="sm"/>
            <a:tailEnd type="none" w="sm" len="sm"/>
          </a:ln>
        </p:spPr>
      </p:sp>
      <p:sp>
        <p:nvSpPr>
          <p:cNvPr id="15" name="TextBox 15"/>
          <p:cNvSpPr txBox="1"/>
          <p:nvPr/>
        </p:nvSpPr>
        <p:spPr>
          <a:xfrm>
            <a:off x="1028700" y="721995"/>
            <a:ext cx="3457136" cy="306705"/>
          </a:xfrm>
          <a:prstGeom prst="rect">
            <a:avLst/>
          </a:prstGeom>
        </p:spPr>
        <p:txBody>
          <a:bodyPr lIns="0" tIns="0" rIns="0" bIns="0" rtlCol="0" anchor="t">
            <a:spAutoFit/>
          </a:bodyPr>
          <a:lstStyle/>
          <a:p>
            <a:pPr algn="just">
              <a:lnSpc>
                <a:spcPts val="2520"/>
              </a:lnSpc>
            </a:pPr>
            <a:r>
              <a:rPr lang="en-US" sz="1800" spc="144">
                <a:solidFill>
                  <a:srgbClr val="F4F6FC"/>
                </a:solidFill>
                <a:latin typeface="Aileron Regular"/>
              </a:rPr>
              <a:t>LACC | Profile</a:t>
            </a:r>
          </a:p>
        </p:txBody>
      </p:sp>
      <p:sp>
        <p:nvSpPr>
          <p:cNvPr id="16" name="Freeform 16"/>
          <p:cNvSpPr/>
          <p:nvPr/>
        </p:nvSpPr>
        <p:spPr>
          <a:xfrm>
            <a:off x="6508866" y="3520299"/>
            <a:ext cx="5529882" cy="3460099"/>
          </a:xfrm>
          <a:custGeom>
            <a:avLst/>
            <a:gdLst/>
            <a:ahLst/>
            <a:cxnLst/>
            <a:rect l="l" t="t" r="r" b="b"/>
            <a:pathLst>
              <a:path w="5529882" h="3460099">
                <a:moveTo>
                  <a:pt x="0" y="0"/>
                </a:moveTo>
                <a:lnTo>
                  <a:pt x="5529882" y="0"/>
                </a:lnTo>
                <a:lnTo>
                  <a:pt x="5529882" y="3460099"/>
                </a:lnTo>
                <a:lnTo>
                  <a:pt x="0" y="3460099"/>
                </a:lnTo>
                <a:lnTo>
                  <a:pt x="0" y="0"/>
                </a:lnTo>
                <a:close/>
              </a:path>
            </a:pathLst>
          </a:custGeom>
          <a:blipFill>
            <a:blip r:embed="rId3"/>
            <a:stretch>
              <a:fillRect t="-3272" b="-3272"/>
            </a:stretch>
          </a:blipFill>
        </p:spPr>
      </p:sp>
      <p:sp>
        <p:nvSpPr>
          <p:cNvPr id="17" name="Freeform 17"/>
          <p:cNvSpPr/>
          <p:nvPr/>
        </p:nvSpPr>
        <p:spPr>
          <a:xfrm>
            <a:off x="12153048" y="3520299"/>
            <a:ext cx="5520387" cy="3487181"/>
          </a:xfrm>
          <a:custGeom>
            <a:avLst/>
            <a:gdLst/>
            <a:ahLst/>
            <a:cxnLst/>
            <a:rect l="l" t="t" r="r" b="b"/>
            <a:pathLst>
              <a:path w="5520387" h="3487181">
                <a:moveTo>
                  <a:pt x="0" y="0"/>
                </a:moveTo>
                <a:lnTo>
                  <a:pt x="5520386" y="0"/>
                </a:lnTo>
                <a:lnTo>
                  <a:pt x="5520386" y="3487181"/>
                </a:lnTo>
                <a:lnTo>
                  <a:pt x="0" y="3487181"/>
                </a:lnTo>
                <a:lnTo>
                  <a:pt x="0" y="0"/>
                </a:lnTo>
                <a:close/>
              </a:path>
            </a:pathLst>
          </a:custGeom>
          <a:blipFill>
            <a:blip r:embed="rId4"/>
            <a:stretch>
              <a:fillRect t="-4065" b="-3586"/>
            </a:stretch>
          </a:blipFill>
        </p:spPr>
      </p:sp>
      <p:sp>
        <p:nvSpPr>
          <p:cNvPr id="18" name="Freeform 18"/>
          <p:cNvSpPr/>
          <p:nvPr/>
        </p:nvSpPr>
        <p:spPr>
          <a:xfrm>
            <a:off x="6499341" y="0"/>
            <a:ext cx="5539407" cy="3467328"/>
          </a:xfrm>
          <a:custGeom>
            <a:avLst/>
            <a:gdLst/>
            <a:ahLst/>
            <a:cxnLst/>
            <a:rect l="l" t="t" r="r" b="b"/>
            <a:pathLst>
              <a:path w="5539407" h="3467328">
                <a:moveTo>
                  <a:pt x="0" y="0"/>
                </a:moveTo>
                <a:lnTo>
                  <a:pt x="5539407" y="0"/>
                </a:lnTo>
                <a:lnTo>
                  <a:pt x="5539407" y="3467328"/>
                </a:lnTo>
                <a:lnTo>
                  <a:pt x="0" y="3467328"/>
                </a:lnTo>
                <a:lnTo>
                  <a:pt x="0" y="0"/>
                </a:lnTo>
                <a:close/>
              </a:path>
            </a:pathLst>
          </a:custGeom>
          <a:blipFill>
            <a:blip r:embed="rId5"/>
            <a:stretch>
              <a:fillRect t="-1098" b="-5407"/>
            </a:stretch>
          </a:blipFill>
        </p:spPr>
      </p:sp>
      <p:sp>
        <p:nvSpPr>
          <p:cNvPr id="19" name="Freeform 19"/>
          <p:cNvSpPr/>
          <p:nvPr/>
        </p:nvSpPr>
        <p:spPr>
          <a:xfrm>
            <a:off x="12081610" y="7242"/>
            <a:ext cx="5591824" cy="3383691"/>
          </a:xfrm>
          <a:custGeom>
            <a:avLst/>
            <a:gdLst/>
            <a:ahLst/>
            <a:cxnLst/>
            <a:rect l="l" t="t" r="r" b="b"/>
            <a:pathLst>
              <a:path w="5591824" h="3383691">
                <a:moveTo>
                  <a:pt x="0" y="0"/>
                </a:moveTo>
                <a:lnTo>
                  <a:pt x="5591824" y="0"/>
                </a:lnTo>
                <a:lnTo>
                  <a:pt x="5591824" y="3383691"/>
                </a:lnTo>
                <a:lnTo>
                  <a:pt x="0" y="3383691"/>
                </a:lnTo>
                <a:lnTo>
                  <a:pt x="0" y="0"/>
                </a:lnTo>
                <a:close/>
              </a:path>
            </a:pathLst>
          </a:custGeom>
          <a:blipFill>
            <a:blip r:embed="rId6"/>
            <a:stretch>
              <a:fillRect t="-7562" r="-4495" b="-7562"/>
            </a:stretch>
          </a:blipFill>
        </p:spPr>
      </p:sp>
      <p:sp>
        <p:nvSpPr>
          <p:cNvPr id="20" name="Freeform 20"/>
          <p:cNvSpPr/>
          <p:nvPr/>
        </p:nvSpPr>
        <p:spPr>
          <a:xfrm>
            <a:off x="6508866" y="7064630"/>
            <a:ext cx="5529882" cy="3222370"/>
          </a:xfrm>
          <a:custGeom>
            <a:avLst/>
            <a:gdLst/>
            <a:ahLst/>
            <a:cxnLst/>
            <a:rect l="l" t="t" r="r" b="b"/>
            <a:pathLst>
              <a:path w="5529882" h="3222370">
                <a:moveTo>
                  <a:pt x="0" y="0"/>
                </a:moveTo>
                <a:lnTo>
                  <a:pt x="5529882" y="0"/>
                </a:lnTo>
                <a:lnTo>
                  <a:pt x="5529882" y="3222370"/>
                </a:lnTo>
                <a:lnTo>
                  <a:pt x="0" y="3222370"/>
                </a:lnTo>
                <a:lnTo>
                  <a:pt x="0" y="0"/>
                </a:lnTo>
                <a:close/>
              </a:path>
            </a:pathLst>
          </a:custGeom>
          <a:blipFill>
            <a:blip r:embed="rId7"/>
            <a:stretch>
              <a:fillRect t="-3232" b="-11173"/>
            </a:stretch>
          </a:blipFill>
        </p:spPr>
      </p:sp>
      <p:sp>
        <p:nvSpPr>
          <p:cNvPr id="21" name="Freeform 21"/>
          <p:cNvSpPr/>
          <p:nvPr/>
        </p:nvSpPr>
        <p:spPr>
          <a:xfrm>
            <a:off x="12153048" y="7045580"/>
            <a:ext cx="5520357" cy="3248662"/>
          </a:xfrm>
          <a:custGeom>
            <a:avLst/>
            <a:gdLst/>
            <a:ahLst/>
            <a:cxnLst/>
            <a:rect l="l" t="t" r="r" b="b"/>
            <a:pathLst>
              <a:path w="5520357" h="3248662">
                <a:moveTo>
                  <a:pt x="0" y="0"/>
                </a:moveTo>
                <a:lnTo>
                  <a:pt x="5520356" y="0"/>
                </a:lnTo>
                <a:lnTo>
                  <a:pt x="5520356" y="3248662"/>
                </a:lnTo>
                <a:lnTo>
                  <a:pt x="0" y="3248662"/>
                </a:lnTo>
                <a:lnTo>
                  <a:pt x="0" y="0"/>
                </a:lnTo>
                <a:close/>
              </a:path>
            </a:pathLst>
          </a:custGeom>
          <a:blipFill>
            <a:blip r:embed="rId8"/>
            <a:stretch>
              <a:fillRect b="-13284"/>
            </a:stretch>
          </a:blipFill>
        </p:spPr>
      </p:sp>
      <p:sp>
        <p:nvSpPr>
          <p:cNvPr id="22" name="Freeform 22"/>
          <p:cNvSpPr/>
          <p:nvPr/>
        </p:nvSpPr>
        <p:spPr>
          <a:xfrm>
            <a:off x="6508866" y="7242"/>
            <a:ext cx="5529882" cy="3460087"/>
          </a:xfrm>
          <a:custGeom>
            <a:avLst/>
            <a:gdLst/>
            <a:ahLst/>
            <a:cxnLst/>
            <a:rect l="l" t="t" r="r" b="b"/>
            <a:pathLst>
              <a:path w="5529882" h="3460087">
                <a:moveTo>
                  <a:pt x="0" y="0"/>
                </a:moveTo>
                <a:lnTo>
                  <a:pt x="5529882" y="0"/>
                </a:lnTo>
                <a:lnTo>
                  <a:pt x="5529882" y="3460086"/>
                </a:lnTo>
                <a:lnTo>
                  <a:pt x="0" y="3460086"/>
                </a:lnTo>
                <a:lnTo>
                  <a:pt x="0" y="0"/>
                </a:lnTo>
                <a:close/>
              </a:path>
            </a:pathLst>
          </a:custGeom>
          <a:blipFill>
            <a:blip r:embed="rId9" cstate="print">
              <a:extLst>
                <a:ext uri="{28A0092B-C50C-407E-A947-70E740481C1C}">
                  <a14:useLocalDpi xmlns:a14="http://schemas.microsoft.com/office/drawing/2010/main" val="0"/>
                </a:ext>
              </a:extLst>
            </a:blip>
            <a:stretch>
              <a:fillRect/>
            </a:stretch>
          </a:blipFill>
        </p:spPr>
      </p:sp>
      <p:sp>
        <p:nvSpPr>
          <p:cNvPr id="23" name="Freeform 23"/>
          <p:cNvSpPr/>
          <p:nvPr/>
        </p:nvSpPr>
        <p:spPr>
          <a:xfrm>
            <a:off x="12086373" y="7242"/>
            <a:ext cx="5587062" cy="3460087"/>
          </a:xfrm>
          <a:custGeom>
            <a:avLst/>
            <a:gdLst/>
            <a:ahLst/>
            <a:cxnLst/>
            <a:rect l="l" t="t" r="r" b="b"/>
            <a:pathLst>
              <a:path w="5587062" h="3460087">
                <a:moveTo>
                  <a:pt x="0" y="0"/>
                </a:moveTo>
                <a:lnTo>
                  <a:pt x="5587061" y="0"/>
                </a:lnTo>
                <a:lnTo>
                  <a:pt x="5587061" y="3460086"/>
                </a:lnTo>
                <a:lnTo>
                  <a:pt x="0" y="3460086"/>
                </a:lnTo>
                <a:lnTo>
                  <a:pt x="0" y="0"/>
                </a:lnTo>
                <a:close/>
              </a:path>
            </a:pathLst>
          </a:custGeom>
          <a:blipFill>
            <a:blip r:embed="rId10" cstate="print">
              <a:extLst>
                <a:ext uri="{28A0092B-C50C-407E-A947-70E740481C1C}">
                  <a14:useLocalDpi xmlns:a14="http://schemas.microsoft.com/office/drawing/2010/main" val="0"/>
                </a:ext>
              </a:extLst>
            </a:blip>
            <a:stretch>
              <a:fillRect/>
            </a:stretch>
          </a:blipFill>
        </p:spPr>
      </p:sp>
      <p:sp>
        <p:nvSpPr>
          <p:cNvPr id="24" name="Freeform 24"/>
          <p:cNvSpPr/>
          <p:nvPr/>
        </p:nvSpPr>
        <p:spPr>
          <a:xfrm>
            <a:off x="6508866" y="3520299"/>
            <a:ext cx="5529882" cy="3544331"/>
          </a:xfrm>
          <a:custGeom>
            <a:avLst/>
            <a:gdLst/>
            <a:ahLst/>
            <a:cxnLst/>
            <a:rect l="l" t="t" r="r" b="b"/>
            <a:pathLst>
              <a:path w="5529882" h="3544331">
                <a:moveTo>
                  <a:pt x="0" y="0"/>
                </a:moveTo>
                <a:lnTo>
                  <a:pt x="5529882" y="0"/>
                </a:lnTo>
                <a:lnTo>
                  <a:pt x="5529882" y="3544331"/>
                </a:lnTo>
                <a:lnTo>
                  <a:pt x="0" y="3544331"/>
                </a:lnTo>
                <a:lnTo>
                  <a:pt x="0" y="0"/>
                </a:lnTo>
                <a:close/>
              </a:path>
            </a:pathLst>
          </a:custGeom>
          <a:blipFill>
            <a:blip r:embed="rId11" cstate="print">
              <a:extLst>
                <a:ext uri="{28A0092B-C50C-407E-A947-70E740481C1C}">
                  <a14:useLocalDpi xmlns:a14="http://schemas.microsoft.com/office/drawing/2010/main" val="0"/>
                </a:ext>
              </a:extLst>
            </a:blip>
            <a:stretch>
              <a:fillRect/>
            </a:stretch>
          </a:blipFill>
        </p:spPr>
      </p:sp>
      <p:sp>
        <p:nvSpPr>
          <p:cNvPr id="25" name="Freeform 25"/>
          <p:cNvSpPr/>
          <p:nvPr/>
        </p:nvSpPr>
        <p:spPr>
          <a:xfrm>
            <a:off x="12153048" y="3520299"/>
            <a:ext cx="5520357" cy="3460099"/>
          </a:xfrm>
          <a:custGeom>
            <a:avLst/>
            <a:gdLst/>
            <a:ahLst/>
            <a:cxnLst/>
            <a:rect l="l" t="t" r="r" b="b"/>
            <a:pathLst>
              <a:path w="5520357" h="3460099">
                <a:moveTo>
                  <a:pt x="0" y="0"/>
                </a:moveTo>
                <a:lnTo>
                  <a:pt x="5520356" y="0"/>
                </a:lnTo>
                <a:lnTo>
                  <a:pt x="5520356" y="3460099"/>
                </a:lnTo>
                <a:lnTo>
                  <a:pt x="0" y="3460099"/>
                </a:lnTo>
                <a:lnTo>
                  <a:pt x="0" y="0"/>
                </a:lnTo>
                <a:close/>
              </a:path>
            </a:pathLst>
          </a:custGeom>
          <a:blipFill>
            <a:blip r:embed="rId12" cstate="print">
              <a:extLst>
                <a:ext uri="{28A0092B-C50C-407E-A947-70E740481C1C}">
                  <a14:useLocalDpi xmlns:a14="http://schemas.microsoft.com/office/drawing/2010/main" val="0"/>
                </a:ext>
              </a:extLst>
            </a:blip>
            <a:stretch>
              <a:fillRect/>
            </a:stretch>
          </a:blipFill>
        </p:spPr>
      </p:sp>
      <p:sp>
        <p:nvSpPr>
          <p:cNvPr id="26" name="Freeform 26"/>
          <p:cNvSpPr/>
          <p:nvPr/>
        </p:nvSpPr>
        <p:spPr>
          <a:xfrm>
            <a:off x="6508866" y="7045580"/>
            <a:ext cx="11164538" cy="4095560"/>
          </a:xfrm>
          <a:custGeom>
            <a:avLst/>
            <a:gdLst/>
            <a:ahLst/>
            <a:cxnLst/>
            <a:rect l="l" t="t" r="r" b="b"/>
            <a:pathLst>
              <a:path w="11164538" h="4095560">
                <a:moveTo>
                  <a:pt x="0" y="0"/>
                </a:moveTo>
                <a:lnTo>
                  <a:pt x="11164538" y="0"/>
                </a:lnTo>
                <a:lnTo>
                  <a:pt x="11164538" y="4095559"/>
                </a:lnTo>
                <a:lnTo>
                  <a:pt x="0" y="4095559"/>
                </a:lnTo>
                <a:lnTo>
                  <a:pt x="0" y="0"/>
                </a:lnTo>
                <a:close/>
              </a:path>
            </a:pathLst>
          </a:custGeom>
          <a:blipFill>
            <a:blip r:embed="rId13" cstate="print">
              <a:extLst>
                <a:ext uri="{28A0092B-C50C-407E-A947-70E740481C1C}">
                  <a14:useLocalDpi xmlns:a14="http://schemas.microsoft.com/office/drawing/2010/main" val="0"/>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499341" y="7242"/>
            <a:ext cx="11174063" cy="10414949"/>
            <a:chOff x="0" y="0"/>
            <a:chExt cx="14898751" cy="13886598"/>
          </a:xfrm>
        </p:grpSpPr>
        <p:pic>
          <p:nvPicPr>
            <p:cNvPr id="3" name="Picture 3"/>
            <p:cNvPicPr>
              <a:picLocks noChangeAspect="1"/>
            </p:cNvPicPr>
            <p:nvPr/>
          </p:nvPicPr>
          <p:blipFill>
            <a:blip r:embed="rId2"/>
            <a:srcRect l="18330" r="18330"/>
            <a:stretch>
              <a:fillRect/>
            </a:stretch>
          </p:blipFill>
          <p:spPr>
            <a:xfrm>
              <a:off x="0" y="0"/>
              <a:ext cx="7385876" cy="4544199"/>
            </a:xfrm>
            <a:prstGeom prst="rect">
              <a:avLst/>
            </a:prstGeom>
          </p:spPr>
        </p:pic>
        <p:pic>
          <p:nvPicPr>
            <p:cNvPr id="4" name="Picture 4"/>
            <p:cNvPicPr>
              <a:picLocks noChangeAspect="1"/>
            </p:cNvPicPr>
            <p:nvPr/>
          </p:nvPicPr>
          <p:blipFill>
            <a:blip r:embed="rId2"/>
            <a:srcRect l="18330" r="18330"/>
            <a:stretch>
              <a:fillRect/>
            </a:stretch>
          </p:blipFill>
          <p:spPr>
            <a:xfrm>
              <a:off x="7512876" y="0"/>
              <a:ext cx="7385876" cy="4544199"/>
            </a:xfrm>
            <a:prstGeom prst="rect">
              <a:avLst/>
            </a:prstGeom>
          </p:spPr>
        </p:pic>
        <p:pic>
          <p:nvPicPr>
            <p:cNvPr id="5" name="Picture 5"/>
            <p:cNvPicPr>
              <a:picLocks noChangeAspect="1"/>
            </p:cNvPicPr>
            <p:nvPr/>
          </p:nvPicPr>
          <p:blipFill>
            <a:blip r:embed="rId2"/>
            <a:srcRect l="18330" r="18330"/>
            <a:stretch>
              <a:fillRect/>
            </a:stretch>
          </p:blipFill>
          <p:spPr>
            <a:xfrm>
              <a:off x="0" y="4671199"/>
              <a:ext cx="7385876" cy="4544199"/>
            </a:xfrm>
            <a:prstGeom prst="rect">
              <a:avLst/>
            </a:prstGeom>
          </p:spPr>
        </p:pic>
        <p:pic>
          <p:nvPicPr>
            <p:cNvPr id="6" name="Picture 6"/>
            <p:cNvPicPr>
              <a:picLocks noChangeAspect="1"/>
            </p:cNvPicPr>
            <p:nvPr/>
          </p:nvPicPr>
          <p:blipFill>
            <a:blip r:embed="rId2"/>
            <a:srcRect l="18330" r="18330"/>
            <a:stretch>
              <a:fillRect/>
            </a:stretch>
          </p:blipFill>
          <p:spPr>
            <a:xfrm>
              <a:off x="7512876" y="4671199"/>
              <a:ext cx="7385876" cy="4544199"/>
            </a:xfrm>
            <a:prstGeom prst="rect">
              <a:avLst/>
            </a:prstGeom>
          </p:spPr>
        </p:pic>
        <p:pic>
          <p:nvPicPr>
            <p:cNvPr id="7" name="Picture 7"/>
            <p:cNvPicPr>
              <a:picLocks noChangeAspect="1"/>
            </p:cNvPicPr>
            <p:nvPr/>
          </p:nvPicPr>
          <p:blipFill>
            <a:blip r:embed="rId2"/>
            <a:srcRect l="18330" r="18330"/>
            <a:stretch>
              <a:fillRect/>
            </a:stretch>
          </p:blipFill>
          <p:spPr>
            <a:xfrm>
              <a:off x="0" y="9342399"/>
              <a:ext cx="7385876" cy="4544199"/>
            </a:xfrm>
            <a:prstGeom prst="rect">
              <a:avLst/>
            </a:prstGeom>
          </p:spPr>
        </p:pic>
        <p:pic>
          <p:nvPicPr>
            <p:cNvPr id="8" name="Picture 8"/>
            <p:cNvPicPr>
              <a:picLocks noChangeAspect="1"/>
            </p:cNvPicPr>
            <p:nvPr/>
          </p:nvPicPr>
          <p:blipFill>
            <a:blip r:embed="rId2"/>
            <a:srcRect l="18330" r="18330"/>
            <a:stretch>
              <a:fillRect/>
            </a:stretch>
          </p:blipFill>
          <p:spPr>
            <a:xfrm>
              <a:off x="7512876" y="9342399"/>
              <a:ext cx="7385876" cy="4544199"/>
            </a:xfrm>
            <a:prstGeom prst="rect">
              <a:avLst/>
            </a:prstGeom>
          </p:spPr>
        </p:pic>
      </p:grpSp>
      <p:sp>
        <p:nvSpPr>
          <p:cNvPr id="9" name="TextBox 9"/>
          <p:cNvSpPr txBox="1"/>
          <p:nvPr/>
        </p:nvSpPr>
        <p:spPr>
          <a:xfrm>
            <a:off x="1193019" y="3968489"/>
            <a:ext cx="5113428" cy="1476375"/>
          </a:xfrm>
          <a:prstGeom prst="rect">
            <a:avLst/>
          </a:prstGeom>
        </p:spPr>
        <p:txBody>
          <a:bodyPr lIns="0" tIns="0" rIns="0" bIns="0" rtlCol="0" anchor="t">
            <a:spAutoFit/>
          </a:bodyPr>
          <a:lstStyle/>
          <a:p>
            <a:pPr algn="ctr">
              <a:lnSpc>
                <a:spcPts val="5640"/>
              </a:lnSpc>
            </a:pPr>
            <a:r>
              <a:rPr lang="en-US" sz="4700">
                <a:solidFill>
                  <a:srgbClr val="FFDE59"/>
                </a:solidFill>
                <a:latin typeface="Poppins Bold"/>
              </a:rPr>
              <a:t>GRADUATION CEREMONY</a:t>
            </a:r>
          </a:p>
        </p:txBody>
      </p:sp>
      <p:sp>
        <p:nvSpPr>
          <p:cNvPr id="10" name="AutoShape 10"/>
          <p:cNvSpPr/>
          <p:nvPr/>
        </p:nvSpPr>
        <p:spPr>
          <a:xfrm>
            <a:off x="12095898" y="135190"/>
            <a:ext cx="0" cy="10287000"/>
          </a:xfrm>
          <a:prstGeom prst="line">
            <a:avLst/>
          </a:prstGeom>
          <a:ln w="19050" cap="rnd">
            <a:solidFill>
              <a:srgbClr val="F8F8F8"/>
            </a:solidFill>
            <a:prstDash val="solid"/>
            <a:headEnd type="none" w="sm" len="sm"/>
            <a:tailEnd type="none" w="sm" len="sm"/>
          </a:ln>
        </p:spPr>
      </p:sp>
      <p:sp>
        <p:nvSpPr>
          <p:cNvPr id="11" name="AutoShape 11"/>
          <p:cNvSpPr/>
          <p:nvPr/>
        </p:nvSpPr>
        <p:spPr>
          <a:xfrm rot="5400000">
            <a:off x="1355841" y="5141217"/>
            <a:ext cx="10287000" cy="0"/>
          </a:xfrm>
          <a:prstGeom prst="line">
            <a:avLst/>
          </a:prstGeom>
          <a:ln w="19050" cap="rnd">
            <a:solidFill>
              <a:srgbClr val="F8F8F8"/>
            </a:solidFill>
            <a:prstDash val="solid"/>
            <a:headEnd type="none" w="sm" len="sm"/>
            <a:tailEnd type="none" w="sm" len="sm"/>
          </a:ln>
        </p:spPr>
      </p:sp>
      <p:sp>
        <p:nvSpPr>
          <p:cNvPr id="12" name="AutoShape 12"/>
          <p:cNvSpPr/>
          <p:nvPr/>
        </p:nvSpPr>
        <p:spPr>
          <a:xfrm>
            <a:off x="6489816" y="6962840"/>
            <a:ext cx="11183588" cy="35115"/>
          </a:xfrm>
          <a:prstGeom prst="line">
            <a:avLst/>
          </a:prstGeom>
          <a:ln w="19050" cap="rnd">
            <a:solidFill>
              <a:srgbClr val="F8F8F8"/>
            </a:solidFill>
            <a:prstDash val="solid"/>
            <a:headEnd type="none" w="sm" len="sm"/>
            <a:tailEnd type="none" w="sm" len="sm"/>
          </a:ln>
        </p:spPr>
      </p:sp>
      <p:sp>
        <p:nvSpPr>
          <p:cNvPr id="13" name="AutoShape 13"/>
          <p:cNvSpPr/>
          <p:nvPr/>
        </p:nvSpPr>
        <p:spPr>
          <a:xfrm>
            <a:off x="6489825" y="3438558"/>
            <a:ext cx="11183580" cy="19246"/>
          </a:xfrm>
          <a:prstGeom prst="line">
            <a:avLst/>
          </a:prstGeom>
          <a:ln w="19050" cap="rnd">
            <a:solidFill>
              <a:srgbClr val="F8F8F8"/>
            </a:solidFill>
            <a:prstDash val="solid"/>
            <a:headEnd type="none" w="sm" len="sm"/>
            <a:tailEnd type="none" w="sm" len="sm"/>
          </a:ln>
        </p:spPr>
      </p:sp>
      <p:sp>
        <p:nvSpPr>
          <p:cNvPr id="14" name="AutoShape 14"/>
          <p:cNvSpPr/>
          <p:nvPr/>
        </p:nvSpPr>
        <p:spPr>
          <a:xfrm rot="5400000">
            <a:off x="-235838" y="4798443"/>
            <a:ext cx="2738626" cy="0"/>
          </a:xfrm>
          <a:prstGeom prst="line">
            <a:avLst/>
          </a:prstGeom>
          <a:ln w="19050" cap="rnd">
            <a:solidFill>
              <a:srgbClr val="FFDE59"/>
            </a:solidFill>
            <a:prstDash val="solid"/>
            <a:headEnd type="none" w="sm" len="sm"/>
            <a:tailEnd type="none" w="sm" len="sm"/>
          </a:ln>
        </p:spPr>
      </p:sp>
      <p:sp>
        <p:nvSpPr>
          <p:cNvPr id="15" name="TextBox 15"/>
          <p:cNvSpPr txBox="1"/>
          <p:nvPr/>
        </p:nvSpPr>
        <p:spPr>
          <a:xfrm>
            <a:off x="1028700" y="721995"/>
            <a:ext cx="3457136" cy="306705"/>
          </a:xfrm>
          <a:prstGeom prst="rect">
            <a:avLst/>
          </a:prstGeom>
        </p:spPr>
        <p:txBody>
          <a:bodyPr lIns="0" tIns="0" rIns="0" bIns="0" rtlCol="0" anchor="t">
            <a:spAutoFit/>
          </a:bodyPr>
          <a:lstStyle/>
          <a:p>
            <a:pPr algn="just">
              <a:lnSpc>
                <a:spcPts val="2520"/>
              </a:lnSpc>
            </a:pPr>
            <a:r>
              <a:rPr lang="en-US" sz="1800" spc="144">
                <a:solidFill>
                  <a:srgbClr val="F4F6FC"/>
                </a:solidFill>
                <a:latin typeface="Aileron Regular"/>
              </a:rPr>
              <a:t>LACC | Profile</a:t>
            </a:r>
          </a:p>
        </p:txBody>
      </p:sp>
      <p:sp>
        <p:nvSpPr>
          <p:cNvPr id="16" name="Freeform 16"/>
          <p:cNvSpPr/>
          <p:nvPr/>
        </p:nvSpPr>
        <p:spPr>
          <a:xfrm>
            <a:off x="6508866" y="3520299"/>
            <a:ext cx="5529882" cy="3460099"/>
          </a:xfrm>
          <a:custGeom>
            <a:avLst/>
            <a:gdLst/>
            <a:ahLst/>
            <a:cxnLst/>
            <a:rect l="l" t="t" r="r" b="b"/>
            <a:pathLst>
              <a:path w="5529882" h="3460099">
                <a:moveTo>
                  <a:pt x="0" y="0"/>
                </a:moveTo>
                <a:lnTo>
                  <a:pt x="5529882" y="0"/>
                </a:lnTo>
                <a:lnTo>
                  <a:pt x="5529882" y="3460099"/>
                </a:lnTo>
                <a:lnTo>
                  <a:pt x="0" y="3460099"/>
                </a:lnTo>
                <a:lnTo>
                  <a:pt x="0" y="0"/>
                </a:lnTo>
                <a:close/>
              </a:path>
            </a:pathLst>
          </a:custGeom>
          <a:blipFill>
            <a:blip r:embed="rId3"/>
            <a:stretch>
              <a:fillRect t="-3272" b="-3272"/>
            </a:stretch>
          </a:blipFill>
        </p:spPr>
      </p:sp>
      <p:sp>
        <p:nvSpPr>
          <p:cNvPr id="17" name="Freeform 17"/>
          <p:cNvSpPr/>
          <p:nvPr/>
        </p:nvSpPr>
        <p:spPr>
          <a:xfrm>
            <a:off x="12153048" y="3520299"/>
            <a:ext cx="5520387" cy="3487181"/>
          </a:xfrm>
          <a:custGeom>
            <a:avLst/>
            <a:gdLst/>
            <a:ahLst/>
            <a:cxnLst/>
            <a:rect l="l" t="t" r="r" b="b"/>
            <a:pathLst>
              <a:path w="5520387" h="3487181">
                <a:moveTo>
                  <a:pt x="0" y="0"/>
                </a:moveTo>
                <a:lnTo>
                  <a:pt x="5520386" y="0"/>
                </a:lnTo>
                <a:lnTo>
                  <a:pt x="5520386" y="3487181"/>
                </a:lnTo>
                <a:lnTo>
                  <a:pt x="0" y="3487181"/>
                </a:lnTo>
                <a:lnTo>
                  <a:pt x="0" y="0"/>
                </a:lnTo>
                <a:close/>
              </a:path>
            </a:pathLst>
          </a:custGeom>
          <a:blipFill>
            <a:blip r:embed="rId4"/>
            <a:stretch>
              <a:fillRect t="-4065" b="-3586"/>
            </a:stretch>
          </a:blipFill>
        </p:spPr>
      </p:sp>
      <p:sp>
        <p:nvSpPr>
          <p:cNvPr id="18" name="Freeform 18"/>
          <p:cNvSpPr/>
          <p:nvPr/>
        </p:nvSpPr>
        <p:spPr>
          <a:xfrm>
            <a:off x="6499341" y="0"/>
            <a:ext cx="5539407" cy="3467328"/>
          </a:xfrm>
          <a:custGeom>
            <a:avLst/>
            <a:gdLst/>
            <a:ahLst/>
            <a:cxnLst/>
            <a:rect l="l" t="t" r="r" b="b"/>
            <a:pathLst>
              <a:path w="5539407" h="3467328">
                <a:moveTo>
                  <a:pt x="0" y="0"/>
                </a:moveTo>
                <a:lnTo>
                  <a:pt x="5539407" y="0"/>
                </a:lnTo>
                <a:lnTo>
                  <a:pt x="5539407" y="3467328"/>
                </a:lnTo>
                <a:lnTo>
                  <a:pt x="0" y="3467328"/>
                </a:lnTo>
                <a:lnTo>
                  <a:pt x="0" y="0"/>
                </a:lnTo>
                <a:close/>
              </a:path>
            </a:pathLst>
          </a:custGeom>
          <a:blipFill>
            <a:blip r:embed="rId5"/>
            <a:stretch>
              <a:fillRect t="-1098" b="-5407"/>
            </a:stretch>
          </a:blipFill>
        </p:spPr>
      </p:sp>
      <p:sp>
        <p:nvSpPr>
          <p:cNvPr id="19" name="Freeform 19"/>
          <p:cNvSpPr/>
          <p:nvPr/>
        </p:nvSpPr>
        <p:spPr>
          <a:xfrm>
            <a:off x="12081610" y="7242"/>
            <a:ext cx="5591824" cy="3383691"/>
          </a:xfrm>
          <a:custGeom>
            <a:avLst/>
            <a:gdLst/>
            <a:ahLst/>
            <a:cxnLst/>
            <a:rect l="l" t="t" r="r" b="b"/>
            <a:pathLst>
              <a:path w="5591824" h="3383691">
                <a:moveTo>
                  <a:pt x="0" y="0"/>
                </a:moveTo>
                <a:lnTo>
                  <a:pt x="5591824" y="0"/>
                </a:lnTo>
                <a:lnTo>
                  <a:pt x="5591824" y="3383691"/>
                </a:lnTo>
                <a:lnTo>
                  <a:pt x="0" y="3383691"/>
                </a:lnTo>
                <a:lnTo>
                  <a:pt x="0" y="0"/>
                </a:lnTo>
                <a:close/>
              </a:path>
            </a:pathLst>
          </a:custGeom>
          <a:blipFill>
            <a:blip r:embed="rId6"/>
            <a:stretch>
              <a:fillRect t="-7562" r="-4495" b="-7562"/>
            </a:stretch>
          </a:blipFill>
        </p:spPr>
      </p:sp>
      <p:sp>
        <p:nvSpPr>
          <p:cNvPr id="20" name="Freeform 20"/>
          <p:cNvSpPr/>
          <p:nvPr/>
        </p:nvSpPr>
        <p:spPr>
          <a:xfrm>
            <a:off x="6508866" y="7064630"/>
            <a:ext cx="5529882" cy="3222370"/>
          </a:xfrm>
          <a:custGeom>
            <a:avLst/>
            <a:gdLst/>
            <a:ahLst/>
            <a:cxnLst/>
            <a:rect l="l" t="t" r="r" b="b"/>
            <a:pathLst>
              <a:path w="5529882" h="3222370">
                <a:moveTo>
                  <a:pt x="0" y="0"/>
                </a:moveTo>
                <a:lnTo>
                  <a:pt x="5529882" y="0"/>
                </a:lnTo>
                <a:lnTo>
                  <a:pt x="5529882" y="3222370"/>
                </a:lnTo>
                <a:lnTo>
                  <a:pt x="0" y="3222370"/>
                </a:lnTo>
                <a:lnTo>
                  <a:pt x="0" y="0"/>
                </a:lnTo>
                <a:close/>
              </a:path>
            </a:pathLst>
          </a:custGeom>
          <a:blipFill>
            <a:blip r:embed="rId7"/>
            <a:stretch>
              <a:fillRect t="-3232" b="-11173"/>
            </a:stretch>
          </a:blipFill>
        </p:spPr>
      </p:sp>
      <p:sp>
        <p:nvSpPr>
          <p:cNvPr id="21" name="Freeform 21"/>
          <p:cNvSpPr/>
          <p:nvPr/>
        </p:nvSpPr>
        <p:spPr>
          <a:xfrm>
            <a:off x="12153048" y="7045580"/>
            <a:ext cx="5520357" cy="3248662"/>
          </a:xfrm>
          <a:custGeom>
            <a:avLst/>
            <a:gdLst/>
            <a:ahLst/>
            <a:cxnLst/>
            <a:rect l="l" t="t" r="r" b="b"/>
            <a:pathLst>
              <a:path w="5520357" h="3248662">
                <a:moveTo>
                  <a:pt x="0" y="0"/>
                </a:moveTo>
                <a:lnTo>
                  <a:pt x="5520356" y="0"/>
                </a:lnTo>
                <a:lnTo>
                  <a:pt x="5520356" y="3248662"/>
                </a:lnTo>
                <a:lnTo>
                  <a:pt x="0" y="3248662"/>
                </a:lnTo>
                <a:lnTo>
                  <a:pt x="0" y="0"/>
                </a:lnTo>
                <a:close/>
              </a:path>
            </a:pathLst>
          </a:custGeom>
          <a:blipFill>
            <a:blip r:embed="rId8"/>
            <a:stretch>
              <a:fillRect b="-13284"/>
            </a:stretch>
          </a:blipFill>
        </p:spPr>
      </p:sp>
      <p:sp>
        <p:nvSpPr>
          <p:cNvPr id="22" name="Freeform 22"/>
          <p:cNvSpPr/>
          <p:nvPr/>
        </p:nvSpPr>
        <p:spPr>
          <a:xfrm>
            <a:off x="6508866" y="7242"/>
            <a:ext cx="5529882" cy="3460087"/>
          </a:xfrm>
          <a:custGeom>
            <a:avLst/>
            <a:gdLst/>
            <a:ahLst/>
            <a:cxnLst/>
            <a:rect l="l" t="t" r="r" b="b"/>
            <a:pathLst>
              <a:path w="5529882" h="3460087">
                <a:moveTo>
                  <a:pt x="0" y="0"/>
                </a:moveTo>
                <a:lnTo>
                  <a:pt x="5529882" y="0"/>
                </a:lnTo>
                <a:lnTo>
                  <a:pt x="5529882" y="3460086"/>
                </a:lnTo>
                <a:lnTo>
                  <a:pt x="0" y="3460086"/>
                </a:lnTo>
                <a:lnTo>
                  <a:pt x="0" y="0"/>
                </a:lnTo>
                <a:close/>
              </a:path>
            </a:pathLst>
          </a:custGeom>
          <a:blipFill>
            <a:blip r:embed="rId9"/>
            <a:stretch>
              <a:fillRect t="-3272" b="-3272"/>
            </a:stretch>
          </a:blipFill>
        </p:spPr>
      </p:sp>
      <p:sp>
        <p:nvSpPr>
          <p:cNvPr id="23" name="Freeform 23"/>
          <p:cNvSpPr/>
          <p:nvPr/>
        </p:nvSpPr>
        <p:spPr>
          <a:xfrm>
            <a:off x="12086373" y="7242"/>
            <a:ext cx="5587062" cy="3460087"/>
          </a:xfrm>
          <a:custGeom>
            <a:avLst/>
            <a:gdLst/>
            <a:ahLst/>
            <a:cxnLst/>
            <a:rect l="l" t="t" r="r" b="b"/>
            <a:pathLst>
              <a:path w="5587062" h="3460087">
                <a:moveTo>
                  <a:pt x="0" y="0"/>
                </a:moveTo>
                <a:lnTo>
                  <a:pt x="5587061" y="0"/>
                </a:lnTo>
                <a:lnTo>
                  <a:pt x="5587061" y="3460086"/>
                </a:lnTo>
                <a:lnTo>
                  <a:pt x="0" y="3460086"/>
                </a:lnTo>
                <a:lnTo>
                  <a:pt x="0" y="0"/>
                </a:lnTo>
                <a:close/>
              </a:path>
            </a:pathLst>
          </a:custGeom>
          <a:blipFill>
            <a:blip r:embed="rId10"/>
            <a:stretch>
              <a:fillRect l="-852" t="-5662" b="-2903"/>
            </a:stretch>
          </a:blipFill>
        </p:spPr>
      </p:sp>
      <p:sp>
        <p:nvSpPr>
          <p:cNvPr id="24" name="Freeform 24"/>
          <p:cNvSpPr/>
          <p:nvPr/>
        </p:nvSpPr>
        <p:spPr>
          <a:xfrm>
            <a:off x="6508866" y="3520299"/>
            <a:ext cx="5529882" cy="3544331"/>
          </a:xfrm>
          <a:custGeom>
            <a:avLst/>
            <a:gdLst/>
            <a:ahLst/>
            <a:cxnLst/>
            <a:rect l="l" t="t" r="r" b="b"/>
            <a:pathLst>
              <a:path w="5529882" h="3544331">
                <a:moveTo>
                  <a:pt x="0" y="0"/>
                </a:moveTo>
                <a:lnTo>
                  <a:pt x="5529882" y="0"/>
                </a:lnTo>
                <a:lnTo>
                  <a:pt x="5529882" y="3544331"/>
                </a:lnTo>
                <a:lnTo>
                  <a:pt x="0" y="3544331"/>
                </a:lnTo>
                <a:lnTo>
                  <a:pt x="0" y="0"/>
                </a:lnTo>
                <a:close/>
              </a:path>
            </a:pathLst>
          </a:custGeom>
          <a:blipFill>
            <a:blip r:embed="rId11"/>
            <a:stretch>
              <a:fillRect t="-2006" b="-2006"/>
            </a:stretch>
          </a:blipFill>
        </p:spPr>
      </p:sp>
      <p:sp>
        <p:nvSpPr>
          <p:cNvPr id="25" name="Freeform 25"/>
          <p:cNvSpPr/>
          <p:nvPr/>
        </p:nvSpPr>
        <p:spPr>
          <a:xfrm>
            <a:off x="12153048" y="3520299"/>
            <a:ext cx="5520357" cy="3460099"/>
          </a:xfrm>
          <a:custGeom>
            <a:avLst/>
            <a:gdLst/>
            <a:ahLst/>
            <a:cxnLst/>
            <a:rect l="l" t="t" r="r" b="b"/>
            <a:pathLst>
              <a:path w="5520357" h="3460099">
                <a:moveTo>
                  <a:pt x="0" y="0"/>
                </a:moveTo>
                <a:lnTo>
                  <a:pt x="5520356" y="0"/>
                </a:lnTo>
                <a:lnTo>
                  <a:pt x="5520356" y="3460099"/>
                </a:lnTo>
                <a:lnTo>
                  <a:pt x="0" y="3460099"/>
                </a:lnTo>
                <a:lnTo>
                  <a:pt x="0" y="0"/>
                </a:lnTo>
                <a:close/>
              </a:path>
            </a:pathLst>
          </a:custGeom>
          <a:blipFill>
            <a:blip r:embed="rId12"/>
            <a:stretch>
              <a:fillRect t="-3181" b="-3181"/>
            </a:stretch>
          </a:blipFill>
        </p:spPr>
      </p:sp>
      <p:sp>
        <p:nvSpPr>
          <p:cNvPr id="26" name="Freeform 26"/>
          <p:cNvSpPr/>
          <p:nvPr/>
        </p:nvSpPr>
        <p:spPr>
          <a:xfrm>
            <a:off x="6508866" y="7045580"/>
            <a:ext cx="11164538" cy="4095560"/>
          </a:xfrm>
          <a:custGeom>
            <a:avLst/>
            <a:gdLst/>
            <a:ahLst/>
            <a:cxnLst/>
            <a:rect l="l" t="t" r="r" b="b"/>
            <a:pathLst>
              <a:path w="11164538" h="4095560">
                <a:moveTo>
                  <a:pt x="0" y="0"/>
                </a:moveTo>
                <a:lnTo>
                  <a:pt x="11164538" y="0"/>
                </a:lnTo>
                <a:lnTo>
                  <a:pt x="11164538" y="4095559"/>
                </a:lnTo>
                <a:lnTo>
                  <a:pt x="0" y="4095559"/>
                </a:lnTo>
                <a:lnTo>
                  <a:pt x="0" y="0"/>
                </a:lnTo>
                <a:close/>
              </a:path>
            </a:pathLst>
          </a:custGeom>
          <a:blipFill>
            <a:blip r:embed="rId13"/>
            <a:stretch>
              <a:fillRect t="-74606" b="-7126"/>
            </a:stretch>
          </a:blipFill>
        </p:spPr>
      </p:sp>
      <p:sp>
        <p:nvSpPr>
          <p:cNvPr id="27" name="Freeform 27"/>
          <p:cNvSpPr/>
          <p:nvPr/>
        </p:nvSpPr>
        <p:spPr>
          <a:xfrm>
            <a:off x="6508866" y="0"/>
            <a:ext cx="5529882" cy="3453624"/>
          </a:xfrm>
          <a:custGeom>
            <a:avLst/>
            <a:gdLst/>
            <a:ahLst/>
            <a:cxnLst/>
            <a:rect l="l" t="t" r="r" b="b"/>
            <a:pathLst>
              <a:path w="5529882" h="3453624">
                <a:moveTo>
                  <a:pt x="0" y="0"/>
                </a:moveTo>
                <a:lnTo>
                  <a:pt x="5529882" y="0"/>
                </a:lnTo>
                <a:lnTo>
                  <a:pt x="5529882" y="3453624"/>
                </a:lnTo>
                <a:lnTo>
                  <a:pt x="0" y="3453624"/>
                </a:lnTo>
                <a:lnTo>
                  <a:pt x="0" y="0"/>
                </a:lnTo>
                <a:close/>
              </a:path>
            </a:pathLst>
          </a:custGeom>
          <a:blipFill>
            <a:blip r:embed="rId14" cstate="print">
              <a:extLst>
                <a:ext uri="{28A0092B-C50C-407E-A947-70E740481C1C}">
                  <a14:useLocalDpi xmlns:a14="http://schemas.microsoft.com/office/drawing/2010/main" val="0"/>
                </a:ext>
              </a:extLst>
            </a:blip>
            <a:stretch>
              <a:fillRect/>
            </a:stretch>
          </a:blipFill>
        </p:spPr>
      </p:sp>
      <p:sp>
        <p:nvSpPr>
          <p:cNvPr id="28" name="Freeform 28"/>
          <p:cNvSpPr/>
          <p:nvPr/>
        </p:nvSpPr>
        <p:spPr>
          <a:xfrm>
            <a:off x="12081614" y="-260990"/>
            <a:ext cx="5591820" cy="3690022"/>
          </a:xfrm>
          <a:custGeom>
            <a:avLst/>
            <a:gdLst/>
            <a:ahLst/>
            <a:cxnLst/>
            <a:rect l="l" t="t" r="r" b="b"/>
            <a:pathLst>
              <a:path w="5591820" h="3690022">
                <a:moveTo>
                  <a:pt x="0" y="0"/>
                </a:moveTo>
                <a:lnTo>
                  <a:pt x="5591820" y="0"/>
                </a:lnTo>
                <a:lnTo>
                  <a:pt x="5591820" y="3690023"/>
                </a:lnTo>
                <a:lnTo>
                  <a:pt x="0" y="3690023"/>
                </a:lnTo>
                <a:lnTo>
                  <a:pt x="0" y="0"/>
                </a:lnTo>
                <a:close/>
              </a:path>
            </a:pathLst>
          </a:custGeom>
          <a:blipFill>
            <a:blip r:embed="rId15" cstate="print">
              <a:extLst>
                <a:ext uri="{28A0092B-C50C-407E-A947-70E740481C1C}">
                  <a14:useLocalDpi xmlns:a14="http://schemas.microsoft.com/office/drawing/2010/main" val="0"/>
                </a:ext>
              </a:extLst>
            </a:blip>
            <a:stretch>
              <a:fillRect/>
            </a:stretch>
          </a:blipFill>
        </p:spPr>
      </p:sp>
      <p:sp>
        <p:nvSpPr>
          <p:cNvPr id="29" name="Freeform 29"/>
          <p:cNvSpPr/>
          <p:nvPr/>
        </p:nvSpPr>
        <p:spPr>
          <a:xfrm>
            <a:off x="12038748" y="3505428"/>
            <a:ext cx="5634687" cy="3502052"/>
          </a:xfrm>
          <a:custGeom>
            <a:avLst/>
            <a:gdLst/>
            <a:ahLst/>
            <a:cxnLst/>
            <a:rect l="l" t="t" r="r" b="b"/>
            <a:pathLst>
              <a:path w="5634687" h="3502052">
                <a:moveTo>
                  <a:pt x="0" y="0"/>
                </a:moveTo>
                <a:lnTo>
                  <a:pt x="5634686" y="0"/>
                </a:lnTo>
                <a:lnTo>
                  <a:pt x="5634686" y="3502052"/>
                </a:lnTo>
                <a:lnTo>
                  <a:pt x="0" y="3502052"/>
                </a:lnTo>
                <a:lnTo>
                  <a:pt x="0" y="0"/>
                </a:lnTo>
                <a:close/>
              </a:path>
            </a:pathLst>
          </a:custGeom>
          <a:blipFill>
            <a:blip r:embed="rId16" cstate="print">
              <a:extLst>
                <a:ext uri="{28A0092B-C50C-407E-A947-70E740481C1C}">
                  <a14:useLocalDpi xmlns:a14="http://schemas.microsoft.com/office/drawing/2010/main" val="0"/>
                </a:ext>
              </a:extLst>
            </a:blip>
            <a:stretch>
              <a:fillRect/>
            </a:stretch>
          </a:blipFill>
        </p:spPr>
      </p:sp>
      <p:sp>
        <p:nvSpPr>
          <p:cNvPr id="30" name="Freeform 30"/>
          <p:cNvSpPr/>
          <p:nvPr/>
        </p:nvSpPr>
        <p:spPr>
          <a:xfrm>
            <a:off x="6508866" y="3467328"/>
            <a:ext cx="5529882" cy="3540152"/>
          </a:xfrm>
          <a:custGeom>
            <a:avLst/>
            <a:gdLst/>
            <a:ahLst/>
            <a:cxnLst/>
            <a:rect l="l" t="t" r="r" b="b"/>
            <a:pathLst>
              <a:path w="5529882" h="3540152">
                <a:moveTo>
                  <a:pt x="0" y="0"/>
                </a:moveTo>
                <a:lnTo>
                  <a:pt x="5529882" y="0"/>
                </a:lnTo>
                <a:lnTo>
                  <a:pt x="5529882" y="3540152"/>
                </a:lnTo>
                <a:lnTo>
                  <a:pt x="0" y="3540152"/>
                </a:lnTo>
                <a:lnTo>
                  <a:pt x="0" y="0"/>
                </a:lnTo>
                <a:close/>
              </a:path>
            </a:pathLst>
          </a:custGeom>
          <a:blipFill>
            <a:blip r:embed="rId17" cstate="print">
              <a:extLst>
                <a:ext uri="{28A0092B-C50C-407E-A947-70E740481C1C}">
                  <a14:useLocalDpi xmlns:a14="http://schemas.microsoft.com/office/drawing/2010/main" val="0"/>
                </a:ext>
              </a:extLst>
            </a:blip>
            <a:stretch>
              <a:fillRect/>
            </a:stretch>
          </a:blipFill>
        </p:spPr>
      </p:sp>
      <p:sp>
        <p:nvSpPr>
          <p:cNvPr id="31" name="Freeform 31"/>
          <p:cNvSpPr/>
          <p:nvPr/>
        </p:nvSpPr>
        <p:spPr>
          <a:xfrm>
            <a:off x="6508866" y="7074155"/>
            <a:ext cx="11164568" cy="3348035"/>
          </a:xfrm>
          <a:custGeom>
            <a:avLst/>
            <a:gdLst/>
            <a:ahLst/>
            <a:cxnLst/>
            <a:rect l="l" t="t" r="r" b="b"/>
            <a:pathLst>
              <a:path w="11164568" h="3348035">
                <a:moveTo>
                  <a:pt x="0" y="0"/>
                </a:moveTo>
                <a:lnTo>
                  <a:pt x="11164568" y="0"/>
                </a:lnTo>
                <a:lnTo>
                  <a:pt x="11164568" y="3348035"/>
                </a:lnTo>
                <a:lnTo>
                  <a:pt x="0" y="3348035"/>
                </a:lnTo>
                <a:lnTo>
                  <a:pt x="0" y="0"/>
                </a:lnTo>
                <a:close/>
              </a:path>
            </a:pathLst>
          </a:custGeom>
          <a:blipFill>
            <a:blip r:embed="rId18" cstate="print">
              <a:extLst>
                <a:ext uri="{28A0092B-C50C-407E-A947-70E740481C1C}">
                  <a14:useLocalDpi xmlns:a14="http://schemas.microsoft.com/office/drawing/2010/main" val="0"/>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5964734" y="-640854"/>
            <a:ext cx="4963120" cy="16892588"/>
          </a:xfrm>
          <a:custGeom>
            <a:avLst/>
            <a:gdLst/>
            <a:ahLst/>
            <a:cxnLst/>
            <a:rect l="l" t="t" r="r" b="b"/>
            <a:pathLst>
              <a:path w="4963120" h="16892588">
                <a:moveTo>
                  <a:pt x="0" y="0"/>
                </a:moveTo>
                <a:lnTo>
                  <a:pt x="4963120" y="0"/>
                </a:lnTo>
                <a:lnTo>
                  <a:pt x="4963120" y="16892588"/>
                </a:lnTo>
                <a:lnTo>
                  <a:pt x="0" y="16892588"/>
                </a:lnTo>
                <a:lnTo>
                  <a:pt x="0" y="0"/>
                </a:lnTo>
                <a:close/>
              </a:path>
            </a:pathLst>
          </a:custGeom>
          <a:blipFill>
            <a:blip r:embed="rId2">
              <a:extLst>
                <a:ext uri="{96DAC541-7B7A-43D3-8B79-37D633B846F1}">
                  <asvg:svgBlip xmlns:asvg="http://schemas.microsoft.com/office/drawing/2016/SVG/main" r:embed="rId3"/>
                </a:ext>
              </a:extLst>
            </a:blip>
            <a:stretch>
              <a:fillRect l="-211107" t="-301" r="-30282"/>
            </a:stretch>
          </a:blipFill>
        </p:spPr>
      </p:sp>
      <p:sp>
        <p:nvSpPr>
          <p:cNvPr id="3" name="Freeform 3"/>
          <p:cNvSpPr/>
          <p:nvPr/>
        </p:nvSpPr>
        <p:spPr>
          <a:xfrm>
            <a:off x="0" y="0"/>
            <a:ext cx="6876835" cy="10287000"/>
          </a:xfrm>
          <a:custGeom>
            <a:avLst/>
            <a:gdLst/>
            <a:ahLst/>
            <a:cxnLst/>
            <a:rect l="l" t="t" r="r" b="b"/>
            <a:pathLst>
              <a:path w="6876835" h="10287000">
                <a:moveTo>
                  <a:pt x="0" y="0"/>
                </a:moveTo>
                <a:lnTo>
                  <a:pt x="6876835" y="0"/>
                </a:lnTo>
                <a:lnTo>
                  <a:pt x="6876835" y="10287000"/>
                </a:lnTo>
                <a:lnTo>
                  <a:pt x="0" y="1028700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4" name="TextBox 4"/>
          <p:cNvSpPr txBox="1"/>
          <p:nvPr/>
        </p:nvSpPr>
        <p:spPr>
          <a:xfrm>
            <a:off x="7939695" y="979770"/>
            <a:ext cx="7987987" cy="2752725"/>
          </a:xfrm>
          <a:prstGeom prst="rect">
            <a:avLst/>
          </a:prstGeom>
        </p:spPr>
        <p:txBody>
          <a:bodyPr lIns="0" tIns="0" rIns="0" bIns="0" rtlCol="0" anchor="t">
            <a:spAutoFit/>
          </a:bodyPr>
          <a:lstStyle/>
          <a:p>
            <a:pPr>
              <a:lnSpc>
                <a:spcPts val="10559"/>
              </a:lnSpc>
            </a:pPr>
            <a:r>
              <a:rPr lang="en-US" sz="8799">
                <a:solidFill>
                  <a:srgbClr val="FFFFFF"/>
                </a:solidFill>
                <a:latin typeface="Poppins Bold"/>
              </a:rPr>
              <a:t>ADMISSION</a:t>
            </a:r>
          </a:p>
          <a:p>
            <a:pPr>
              <a:lnSpc>
                <a:spcPts val="10559"/>
              </a:lnSpc>
            </a:pPr>
            <a:r>
              <a:rPr lang="en-US" sz="8799">
                <a:solidFill>
                  <a:srgbClr val="FFFFFF"/>
                </a:solidFill>
                <a:latin typeface="Poppins Bold"/>
              </a:rPr>
              <a:t>OPEN</a:t>
            </a:r>
          </a:p>
        </p:txBody>
      </p:sp>
      <p:sp>
        <p:nvSpPr>
          <p:cNvPr id="5" name="TextBox 5"/>
          <p:cNvSpPr txBox="1"/>
          <p:nvPr/>
        </p:nvSpPr>
        <p:spPr>
          <a:xfrm>
            <a:off x="7939695" y="4224234"/>
            <a:ext cx="7987987" cy="1927860"/>
          </a:xfrm>
          <a:prstGeom prst="rect">
            <a:avLst/>
          </a:prstGeom>
        </p:spPr>
        <p:txBody>
          <a:bodyPr lIns="0" tIns="0" rIns="0" bIns="0" rtlCol="0" anchor="t">
            <a:spAutoFit/>
          </a:bodyPr>
          <a:lstStyle/>
          <a:p>
            <a:pPr>
              <a:lnSpc>
                <a:spcPts val="5040"/>
              </a:lnSpc>
            </a:pPr>
            <a:r>
              <a:rPr lang="en-US" sz="3600">
                <a:solidFill>
                  <a:srgbClr val="FFFFFF"/>
                </a:solidFill>
                <a:latin typeface="Poppins"/>
              </a:rPr>
              <a:t>Get ready to send your personal information and college admission queries to our college.</a:t>
            </a:r>
          </a:p>
        </p:txBody>
      </p:sp>
      <p:sp>
        <p:nvSpPr>
          <p:cNvPr id="6" name="TextBox 6"/>
          <p:cNvSpPr txBox="1"/>
          <p:nvPr/>
        </p:nvSpPr>
        <p:spPr>
          <a:xfrm>
            <a:off x="7939695" y="6730400"/>
            <a:ext cx="8952893" cy="2491105"/>
          </a:xfrm>
          <a:prstGeom prst="rect">
            <a:avLst/>
          </a:prstGeom>
        </p:spPr>
        <p:txBody>
          <a:bodyPr lIns="0" tIns="0" rIns="0" bIns="0" rtlCol="0" anchor="t">
            <a:spAutoFit/>
          </a:bodyPr>
          <a:lstStyle/>
          <a:p>
            <a:pPr>
              <a:lnSpc>
                <a:spcPts val="3919"/>
              </a:lnSpc>
            </a:pPr>
            <a:r>
              <a:rPr lang="en-US" sz="2799">
                <a:solidFill>
                  <a:srgbClr val="FFFFFF"/>
                </a:solidFill>
                <a:latin typeface="Poppins"/>
              </a:rPr>
              <a:t>Admission Date</a:t>
            </a:r>
          </a:p>
          <a:p>
            <a:pPr>
              <a:lnSpc>
                <a:spcPts val="3919"/>
              </a:lnSpc>
            </a:pPr>
            <a:r>
              <a:rPr lang="en-US" sz="2799">
                <a:solidFill>
                  <a:srgbClr val="FFFFFF"/>
                </a:solidFill>
                <a:latin typeface="Poppins"/>
              </a:rPr>
              <a:t>June - September 2023</a:t>
            </a:r>
          </a:p>
          <a:p>
            <a:pPr>
              <a:lnSpc>
                <a:spcPts val="3919"/>
              </a:lnSpc>
            </a:pPr>
            <a:endParaRPr lang="en-US" sz="2799">
              <a:solidFill>
                <a:srgbClr val="FFFFFF"/>
              </a:solidFill>
              <a:latin typeface="Poppins"/>
            </a:endParaRPr>
          </a:p>
          <a:p>
            <a:pPr>
              <a:lnSpc>
                <a:spcPts val="3919"/>
              </a:lnSpc>
            </a:pPr>
            <a:r>
              <a:rPr lang="en-US" sz="2799">
                <a:solidFill>
                  <a:srgbClr val="FFFFFF"/>
                </a:solidFill>
                <a:latin typeface="Poppins"/>
              </a:rPr>
              <a:t>Online Admission</a:t>
            </a:r>
          </a:p>
          <a:p>
            <a:pPr>
              <a:lnSpc>
                <a:spcPts val="3919"/>
              </a:lnSpc>
            </a:pPr>
            <a:r>
              <a:rPr lang="en-US" sz="2799">
                <a:solidFill>
                  <a:srgbClr val="FFFFFF"/>
                </a:solidFill>
                <a:latin typeface="Poppins"/>
              </a:rPr>
              <a:t>lacc.ae | lacc.me | londonamerican.university</a:t>
            </a:r>
          </a:p>
        </p:txBody>
      </p:sp>
      <p:sp>
        <p:nvSpPr>
          <p:cNvPr id="7" name="Freeform 7"/>
          <p:cNvSpPr/>
          <p:nvPr/>
        </p:nvSpPr>
        <p:spPr>
          <a:xfrm rot="-5400000">
            <a:off x="3909477" y="7319642"/>
            <a:ext cx="2967358" cy="2967358"/>
          </a:xfrm>
          <a:custGeom>
            <a:avLst/>
            <a:gdLst/>
            <a:ahLst/>
            <a:cxnLst/>
            <a:rect l="l" t="t" r="r" b="b"/>
            <a:pathLst>
              <a:path w="2967358" h="2967358">
                <a:moveTo>
                  <a:pt x="0" y="0"/>
                </a:moveTo>
                <a:lnTo>
                  <a:pt x="2967358" y="0"/>
                </a:lnTo>
                <a:lnTo>
                  <a:pt x="2967358" y="2967358"/>
                </a:lnTo>
                <a:lnTo>
                  <a:pt x="0" y="2967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33024" y="862900"/>
            <a:ext cx="7182349" cy="1575066"/>
            <a:chOff x="0" y="0"/>
            <a:chExt cx="9576465" cy="2100088"/>
          </a:xfrm>
        </p:grpSpPr>
        <p:sp>
          <p:nvSpPr>
            <p:cNvPr id="3" name="AutoShape 3"/>
            <p:cNvSpPr/>
            <p:nvPr/>
          </p:nvSpPr>
          <p:spPr>
            <a:xfrm>
              <a:off x="0" y="0"/>
              <a:ext cx="9576465" cy="2100088"/>
            </a:xfrm>
            <a:prstGeom prst="rect">
              <a:avLst/>
            </a:prstGeom>
            <a:solidFill>
              <a:srgbClr val="F4F6FC"/>
            </a:solidFill>
          </p:spPr>
        </p:sp>
        <p:sp>
          <p:nvSpPr>
            <p:cNvPr id="4" name="TextBox 4"/>
            <p:cNvSpPr txBox="1"/>
            <p:nvPr/>
          </p:nvSpPr>
          <p:spPr>
            <a:xfrm>
              <a:off x="524572" y="425839"/>
              <a:ext cx="8527321" cy="1181735"/>
            </a:xfrm>
            <a:prstGeom prst="rect">
              <a:avLst/>
            </a:prstGeom>
          </p:spPr>
          <p:txBody>
            <a:bodyPr lIns="0" tIns="0" rIns="0" bIns="0" rtlCol="0" anchor="t">
              <a:spAutoFit/>
            </a:bodyPr>
            <a:lstStyle/>
            <a:p>
              <a:pPr>
                <a:lnSpc>
                  <a:spcPts val="6765"/>
                </a:lnSpc>
              </a:pPr>
              <a:r>
                <a:rPr lang="en-US" sz="5500" spc="330">
                  <a:solidFill>
                    <a:srgbClr val="050A30"/>
                  </a:solidFill>
                  <a:latin typeface="Poppins Bold"/>
                </a:rPr>
                <a:t>HOW TO APPLY</a:t>
              </a:r>
            </a:p>
          </p:txBody>
        </p:sp>
      </p:grpSp>
      <p:sp>
        <p:nvSpPr>
          <p:cNvPr id="5" name="TextBox 5"/>
          <p:cNvSpPr txBox="1"/>
          <p:nvPr/>
        </p:nvSpPr>
        <p:spPr>
          <a:xfrm>
            <a:off x="833024" y="6501072"/>
            <a:ext cx="5092377" cy="592455"/>
          </a:xfrm>
          <a:prstGeom prst="rect">
            <a:avLst/>
          </a:prstGeom>
        </p:spPr>
        <p:txBody>
          <a:bodyPr lIns="0" tIns="0" rIns="0" bIns="0" rtlCol="0" anchor="t">
            <a:spAutoFit/>
          </a:bodyPr>
          <a:lstStyle/>
          <a:p>
            <a:pPr algn="ctr">
              <a:lnSpc>
                <a:spcPts val="4860"/>
              </a:lnSpc>
            </a:pPr>
            <a:r>
              <a:rPr lang="en-US" sz="3000" spc="270">
                <a:solidFill>
                  <a:srgbClr val="F4F6FC"/>
                </a:solidFill>
                <a:latin typeface="Poppins Italics"/>
              </a:rPr>
              <a:t>Select your course</a:t>
            </a:r>
          </a:p>
        </p:txBody>
      </p:sp>
      <p:sp>
        <p:nvSpPr>
          <p:cNvPr id="6" name="TextBox 6"/>
          <p:cNvSpPr txBox="1"/>
          <p:nvPr/>
        </p:nvSpPr>
        <p:spPr>
          <a:xfrm>
            <a:off x="833024" y="7437185"/>
            <a:ext cx="5092377" cy="1844040"/>
          </a:xfrm>
          <a:prstGeom prst="rect">
            <a:avLst/>
          </a:prstGeom>
        </p:spPr>
        <p:txBody>
          <a:bodyPr lIns="0" tIns="0" rIns="0" bIns="0" rtlCol="0" anchor="t">
            <a:spAutoFit/>
          </a:bodyPr>
          <a:lstStyle/>
          <a:p>
            <a:pPr algn="ctr">
              <a:lnSpc>
                <a:spcPts val="3675"/>
              </a:lnSpc>
            </a:pPr>
            <a:r>
              <a:rPr lang="en-US" sz="2100" spc="105">
                <a:solidFill>
                  <a:srgbClr val="F4F6FC"/>
                </a:solidFill>
                <a:latin typeface="Poppins"/>
              </a:rPr>
              <a:t>We provide Diplomas in Business Administration, BBA, BS in Business Information Systems, and MBA with lots of specialization options.</a:t>
            </a:r>
          </a:p>
        </p:txBody>
      </p:sp>
      <p:sp>
        <p:nvSpPr>
          <p:cNvPr id="7" name="TextBox 7"/>
          <p:cNvSpPr txBox="1"/>
          <p:nvPr/>
        </p:nvSpPr>
        <p:spPr>
          <a:xfrm>
            <a:off x="6705529" y="6501072"/>
            <a:ext cx="5092377" cy="1202055"/>
          </a:xfrm>
          <a:prstGeom prst="rect">
            <a:avLst/>
          </a:prstGeom>
        </p:spPr>
        <p:txBody>
          <a:bodyPr lIns="0" tIns="0" rIns="0" bIns="0" rtlCol="0" anchor="t">
            <a:spAutoFit/>
          </a:bodyPr>
          <a:lstStyle/>
          <a:p>
            <a:pPr algn="ctr">
              <a:lnSpc>
                <a:spcPts val="4860"/>
              </a:lnSpc>
            </a:pPr>
            <a:r>
              <a:rPr lang="en-US" sz="3000" spc="270">
                <a:solidFill>
                  <a:srgbClr val="F4F6FC"/>
                </a:solidFill>
                <a:latin typeface="Poppins Italics"/>
              </a:rPr>
              <a:t>Register online through website</a:t>
            </a:r>
          </a:p>
        </p:txBody>
      </p:sp>
      <p:sp>
        <p:nvSpPr>
          <p:cNvPr id="8" name="TextBox 8"/>
          <p:cNvSpPr txBox="1"/>
          <p:nvPr/>
        </p:nvSpPr>
        <p:spPr>
          <a:xfrm>
            <a:off x="6705529" y="8046785"/>
            <a:ext cx="5092377" cy="910590"/>
          </a:xfrm>
          <a:prstGeom prst="rect">
            <a:avLst/>
          </a:prstGeom>
        </p:spPr>
        <p:txBody>
          <a:bodyPr lIns="0" tIns="0" rIns="0" bIns="0" rtlCol="0" anchor="t">
            <a:spAutoFit/>
          </a:bodyPr>
          <a:lstStyle/>
          <a:p>
            <a:pPr algn="ctr">
              <a:lnSpc>
                <a:spcPts val="3675"/>
              </a:lnSpc>
            </a:pPr>
            <a:r>
              <a:rPr lang="en-US" sz="2100" spc="105">
                <a:solidFill>
                  <a:srgbClr val="F4F6FC"/>
                </a:solidFill>
                <a:latin typeface="Poppins"/>
              </a:rPr>
              <a:t>You can register online through our websites lacc.ae and lacc.me.</a:t>
            </a:r>
          </a:p>
        </p:txBody>
      </p:sp>
      <p:sp>
        <p:nvSpPr>
          <p:cNvPr id="9" name="TextBox 9"/>
          <p:cNvSpPr txBox="1"/>
          <p:nvPr/>
        </p:nvSpPr>
        <p:spPr>
          <a:xfrm>
            <a:off x="12578033" y="6501072"/>
            <a:ext cx="5092377" cy="592455"/>
          </a:xfrm>
          <a:prstGeom prst="rect">
            <a:avLst/>
          </a:prstGeom>
        </p:spPr>
        <p:txBody>
          <a:bodyPr lIns="0" tIns="0" rIns="0" bIns="0" rtlCol="0" anchor="t">
            <a:spAutoFit/>
          </a:bodyPr>
          <a:lstStyle/>
          <a:p>
            <a:pPr algn="ctr">
              <a:lnSpc>
                <a:spcPts val="4860"/>
              </a:lnSpc>
            </a:pPr>
            <a:r>
              <a:rPr lang="en-US" sz="3000" spc="270">
                <a:solidFill>
                  <a:srgbClr val="F4F6FC"/>
                </a:solidFill>
                <a:latin typeface="Poppins Italics"/>
              </a:rPr>
              <a:t>Direct Communication</a:t>
            </a:r>
          </a:p>
        </p:txBody>
      </p:sp>
      <p:sp>
        <p:nvSpPr>
          <p:cNvPr id="10" name="TextBox 10"/>
          <p:cNvSpPr txBox="1"/>
          <p:nvPr/>
        </p:nvSpPr>
        <p:spPr>
          <a:xfrm>
            <a:off x="12578033" y="7437185"/>
            <a:ext cx="5092377" cy="1844040"/>
          </a:xfrm>
          <a:prstGeom prst="rect">
            <a:avLst/>
          </a:prstGeom>
        </p:spPr>
        <p:txBody>
          <a:bodyPr lIns="0" tIns="0" rIns="0" bIns="0" rtlCol="0" anchor="t">
            <a:spAutoFit/>
          </a:bodyPr>
          <a:lstStyle/>
          <a:p>
            <a:pPr algn="ctr">
              <a:lnSpc>
                <a:spcPts val="3675"/>
              </a:lnSpc>
            </a:pPr>
            <a:r>
              <a:rPr lang="en-US" sz="2100" spc="105">
                <a:solidFill>
                  <a:srgbClr val="F4F6FC"/>
                </a:solidFill>
                <a:latin typeface="Poppins"/>
              </a:rPr>
              <a:t>You can directly call our advisors from the contacts details in websites or you can directly call our toll free number: </a:t>
            </a:r>
            <a:r>
              <a:rPr lang="en-US" sz="2100" spc="105">
                <a:solidFill>
                  <a:srgbClr val="F4F6FC"/>
                </a:solidFill>
                <a:latin typeface="Poppins Bold"/>
              </a:rPr>
              <a:t>800 5222</a:t>
            </a:r>
          </a:p>
        </p:txBody>
      </p:sp>
      <p:sp>
        <p:nvSpPr>
          <p:cNvPr id="11" name="Freeform 11"/>
          <p:cNvSpPr/>
          <p:nvPr/>
        </p:nvSpPr>
        <p:spPr>
          <a:xfrm>
            <a:off x="833024" y="3136932"/>
            <a:ext cx="5099006" cy="3120229"/>
          </a:xfrm>
          <a:custGeom>
            <a:avLst/>
            <a:gdLst/>
            <a:ahLst/>
            <a:cxnLst/>
            <a:rect l="l" t="t" r="r" b="b"/>
            <a:pathLst>
              <a:path w="5099006" h="3120229">
                <a:moveTo>
                  <a:pt x="0" y="0"/>
                </a:moveTo>
                <a:lnTo>
                  <a:pt x="5099006" y="0"/>
                </a:lnTo>
                <a:lnTo>
                  <a:pt x="5099006" y="3120229"/>
                </a:lnTo>
                <a:lnTo>
                  <a:pt x="0" y="3120229"/>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12" name="Freeform 12"/>
          <p:cNvSpPr/>
          <p:nvPr/>
        </p:nvSpPr>
        <p:spPr>
          <a:xfrm>
            <a:off x="6710111" y="3136932"/>
            <a:ext cx="5099006" cy="3120229"/>
          </a:xfrm>
          <a:custGeom>
            <a:avLst/>
            <a:gdLst/>
            <a:ahLst/>
            <a:cxnLst/>
            <a:rect l="l" t="t" r="r" b="b"/>
            <a:pathLst>
              <a:path w="5099006" h="3120229">
                <a:moveTo>
                  <a:pt x="0" y="0"/>
                </a:moveTo>
                <a:lnTo>
                  <a:pt x="5099006" y="0"/>
                </a:lnTo>
                <a:lnTo>
                  <a:pt x="5099006" y="3120229"/>
                </a:lnTo>
                <a:lnTo>
                  <a:pt x="0" y="3120229"/>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13" name="Freeform 13"/>
          <p:cNvSpPr/>
          <p:nvPr/>
        </p:nvSpPr>
        <p:spPr>
          <a:xfrm>
            <a:off x="12571404" y="3136932"/>
            <a:ext cx="5099006" cy="3120229"/>
          </a:xfrm>
          <a:custGeom>
            <a:avLst/>
            <a:gdLst/>
            <a:ahLst/>
            <a:cxnLst/>
            <a:rect l="l" t="t" r="r" b="b"/>
            <a:pathLst>
              <a:path w="5099006" h="3120229">
                <a:moveTo>
                  <a:pt x="0" y="0"/>
                </a:moveTo>
                <a:lnTo>
                  <a:pt x="5099006" y="0"/>
                </a:lnTo>
                <a:lnTo>
                  <a:pt x="5099006" y="3120229"/>
                </a:lnTo>
                <a:lnTo>
                  <a:pt x="0" y="3120229"/>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14" name="TextBox 14"/>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20661" y="568273"/>
            <a:ext cx="9167339" cy="9687049"/>
          </a:xfrm>
          <a:custGeom>
            <a:avLst/>
            <a:gdLst/>
            <a:ahLst/>
            <a:cxnLst/>
            <a:rect l="l" t="t" r="r" b="b"/>
            <a:pathLst>
              <a:path w="9167339" h="9687049">
                <a:moveTo>
                  <a:pt x="0" y="0"/>
                </a:moveTo>
                <a:lnTo>
                  <a:pt x="9167339" y="0"/>
                </a:lnTo>
                <a:lnTo>
                  <a:pt x="9167339" y="9687049"/>
                </a:lnTo>
                <a:lnTo>
                  <a:pt x="0" y="9687049"/>
                </a:lnTo>
                <a:lnTo>
                  <a:pt x="0" y="0"/>
                </a:lnTo>
                <a:close/>
              </a:path>
            </a:pathLst>
          </a:custGeom>
          <a:blipFill>
            <a:blip r:embed="rId2" cstate="print">
              <a:alphaModFix amt="35000"/>
              <a:extLst>
                <a:ext uri="{28A0092B-C50C-407E-A947-70E740481C1C}">
                  <a14:useLocalDpi xmlns:a14="http://schemas.microsoft.com/office/drawing/2010/main" val="0"/>
                </a:ext>
              </a:extLst>
            </a:blip>
            <a:stretch>
              <a:fillRect/>
            </a:stretch>
          </a:blipFill>
        </p:spPr>
      </p:sp>
      <p:sp>
        <p:nvSpPr>
          <p:cNvPr id="3" name="AutoShape 3"/>
          <p:cNvSpPr/>
          <p:nvPr/>
        </p:nvSpPr>
        <p:spPr>
          <a:xfrm>
            <a:off x="1028700" y="2223714"/>
            <a:ext cx="9671815" cy="1575066"/>
          </a:xfrm>
          <a:prstGeom prst="rect">
            <a:avLst/>
          </a:prstGeom>
          <a:solidFill>
            <a:srgbClr val="F4F6FC"/>
          </a:solidFill>
        </p:spPr>
      </p:sp>
      <p:sp>
        <p:nvSpPr>
          <p:cNvPr id="4" name="TextBox 4"/>
          <p:cNvSpPr txBox="1"/>
          <p:nvPr/>
        </p:nvSpPr>
        <p:spPr>
          <a:xfrm>
            <a:off x="1328557" y="2373072"/>
            <a:ext cx="9735783" cy="1095375"/>
          </a:xfrm>
          <a:prstGeom prst="rect">
            <a:avLst/>
          </a:prstGeom>
        </p:spPr>
        <p:txBody>
          <a:bodyPr lIns="0" tIns="0" rIns="0" bIns="0" rtlCol="0" anchor="t">
            <a:spAutoFit/>
          </a:bodyPr>
          <a:lstStyle/>
          <a:p>
            <a:pPr>
              <a:lnSpc>
                <a:spcPts val="8400"/>
              </a:lnSpc>
            </a:pPr>
            <a:r>
              <a:rPr lang="en-US" sz="6000">
                <a:solidFill>
                  <a:srgbClr val="050A30"/>
                </a:solidFill>
                <a:latin typeface="Poppins Bold"/>
              </a:rPr>
              <a:t>THE LACC APPLY ONLINE</a:t>
            </a:r>
          </a:p>
        </p:txBody>
      </p:sp>
      <p:sp>
        <p:nvSpPr>
          <p:cNvPr id="5" name="TextBox 5"/>
          <p:cNvSpPr txBox="1"/>
          <p:nvPr/>
        </p:nvSpPr>
        <p:spPr>
          <a:xfrm>
            <a:off x="1395195" y="4458762"/>
            <a:ext cx="6648293" cy="1066800"/>
          </a:xfrm>
          <a:prstGeom prst="rect">
            <a:avLst/>
          </a:prstGeom>
        </p:spPr>
        <p:txBody>
          <a:bodyPr lIns="0" tIns="0" rIns="0" bIns="0" rtlCol="0" anchor="t">
            <a:spAutoFit/>
          </a:bodyPr>
          <a:lstStyle/>
          <a:p>
            <a:pPr>
              <a:lnSpc>
                <a:spcPts val="4079"/>
              </a:lnSpc>
            </a:pPr>
            <a:r>
              <a:rPr lang="en-US" sz="3400" spc="102">
                <a:solidFill>
                  <a:srgbClr val="F4F6FC"/>
                </a:solidFill>
                <a:latin typeface="Poppins Bold"/>
              </a:rPr>
              <a:t>A more convenient registration process</a:t>
            </a:r>
          </a:p>
        </p:txBody>
      </p:sp>
      <p:sp>
        <p:nvSpPr>
          <p:cNvPr id="6" name="TextBox 6"/>
          <p:cNvSpPr txBox="1"/>
          <p:nvPr/>
        </p:nvSpPr>
        <p:spPr>
          <a:xfrm>
            <a:off x="1395195" y="5806496"/>
            <a:ext cx="7230579" cy="2256790"/>
          </a:xfrm>
          <a:prstGeom prst="rect">
            <a:avLst/>
          </a:prstGeom>
        </p:spPr>
        <p:txBody>
          <a:bodyPr lIns="0" tIns="0" rIns="0" bIns="0" rtlCol="0" anchor="t">
            <a:spAutoFit/>
          </a:bodyPr>
          <a:lstStyle/>
          <a:p>
            <a:pPr>
              <a:lnSpc>
                <a:spcPts val="4550"/>
              </a:lnSpc>
            </a:pPr>
            <a:r>
              <a:rPr lang="en-US" sz="2600" spc="130">
                <a:solidFill>
                  <a:srgbClr val="F4F6FC"/>
                </a:solidFill>
                <a:latin typeface="Poppins"/>
              </a:rPr>
              <a:t>You can directly apply online through our websites lacc.ae as well as lacc.me.</a:t>
            </a:r>
          </a:p>
          <a:p>
            <a:pPr>
              <a:lnSpc>
                <a:spcPts val="4550"/>
              </a:lnSpc>
            </a:pPr>
            <a:r>
              <a:rPr lang="en-US" sz="2600" spc="130">
                <a:solidFill>
                  <a:srgbClr val="F4F6FC"/>
                </a:solidFill>
                <a:latin typeface="Poppins"/>
              </a:rPr>
              <a:t>Once you submitted the details an advisor would contact you soon.</a:t>
            </a:r>
          </a:p>
        </p:txBody>
      </p:sp>
      <p:sp>
        <p:nvSpPr>
          <p:cNvPr id="7" name="TextBox 7"/>
          <p:cNvSpPr txBox="1"/>
          <p:nvPr/>
        </p:nvSpPr>
        <p:spPr>
          <a:xfrm>
            <a:off x="13802164" y="9531594"/>
            <a:ext cx="3457136" cy="325755"/>
          </a:xfrm>
          <a:prstGeom prst="rect">
            <a:avLst/>
          </a:prstGeom>
        </p:spPr>
        <p:txBody>
          <a:bodyPr lIns="0" tIns="0" rIns="0" bIns="0" rtlCol="0" anchor="t">
            <a:spAutoFit/>
          </a:bodyPr>
          <a:lstStyle/>
          <a:p>
            <a:pPr algn="r">
              <a:lnSpc>
                <a:spcPts val="2520"/>
              </a:lnSpc>
            </a:pPr>
            <a:r>
              <a:rPr lang="en-US" sz="1800" spc="144">
                <a:solidFill>
                  <a:srgbClr val="F4F6FC"/>
                </a:solidFill>
                <a:latin typeface="Poppins"/>
              </a:rPr>
              <a:t>LACC | Profile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885950" y="2682432"/>
            <a:ext cx="14516100" cy="4922137"/>
            <a:chOff x="0" y="0"/>
            <a:chExt cx="3375889" cy="1144701"/>
          </a:xfrm>
        </p:grpSpPr>
        <p:sp>
          <p:nvSpPr>
            <p:cNvPr id="3" name="Freeform 3"/>
            <p:cNvSpPr/>
            <p:nvPr/>
          </p:nvSpPr>
          <p:spPr>
            <a:xfrm>
              <a:off x="0" y="0"/>
              <a:ext cx="3375889" cy="1144701"/>
            </a:xfrm>
            <a:custGeom>
              <a:avLst/>
              <a:gdLst/>
              <a:ahLst/>
              <a:cxnLst/>
              <a:rect l="l" t="t" r="r" b="b"/>
              <a:pathLst>
                <a:path w="3375889" h="1144701">
                  <a:moveTo>
                    <a:pt x="0" y="0"/>
                  </a:moveTo>
                  <a:lnTo>
                    <a:pt x="0" y="1144701"/>
                  </a:lnTo>
                  <a:lnTo>
                    <a:pt x="3375889" y="1144701"/>
                  </a:lnTo>
                  <a:lnTo>
                    <a:pt x="3375889" y="0"/>
                  </a:lnTo>
                  <a:lnTo>
                    <a:pt x="0" y="0"/>
                  </a:lnTo>
                  <a:close/>
                  <a:moveTo>
                    <a:pt x="3314929" y="1083741"/>
                  </a:moveTo>
                  <a:lnTo>
                    <a:pt x="59690" y="1083741"/>
                  </a:lnTo>
                  <a:lnTo>
                    <a:pt x="59690" y="59690"/>
                  </a:lnTo>
                  <a:lnTo>
                    <a:pt x="3314929" y="59690"/>
                  </a:lnTo>
                  <a:lnTo>
                    <a:pt x="3314929" y="1083741"/>
                  </a:lnTo>
                  <a:close/>
                </a:path>
              </a:pathLst>
            </a:custGeom>
            <a:solidFill>
              <a:srgbClr val="FFDE59"/>
            </a:solidFill>
          </p:spPr>
        </p:sp>
      </p:grpSp>
      <p:sp>
        <p:nvSpPr>
          <p:cNvPr id="4" name="TextBox 4"/>
          <p:cNvSpPr txBox="1"/>
          <p:nvPr/>
        </p:nvSpPr>
        <p:spPr>
          <a:xfrm>
            <a:off x="2356840" y="3372802"/>
            <a:ext cx="13574321" cy="3474720"/>
          </a:xfrm>
          <a:prstGeom prst="rect">
            <a:avLst/>
          </a:prstGeom>
        </p:spPr>
        <p:txBody>
          <a:bodyPr lIns="0" tIns="0" rIns="0" bIns="0" rtlCol="0" anchor="t">
            <a:spAutoFit/>
          </a:bodyPr>
          <a:lstStyle/>
          <a:p>
            <a:pPr algn="ctr">
              <a:lnSpc>
                <a:spcPts val="6764"/>
              </a:lnSpc>
            </a:pPr>
            <a:r>
              <a:rPr lang="en-US" sz="5499" spc="329">
                <a:solidFill>
                  <a:srgbClr val="FFFFFF"/>
                </a:solidFill>
                <a:latin typeface="Poppins Bold"/>
              </a:rPr>
              <a:t>EDUCATION IS THE PASSPORT TO THE FUTURE, FOR TOMORROW BELONGS TO THOSE WHO PREPARE FOR IT TODAY.</a:t>
            </a:r>
          </a:p>
        </p:txBody>
      </p:sp>
      <p:sp>
        <p:nvSpPr>
          <p:cNvPr id="5" name="TextBox 5"/>
          <p:cNvSpPr txBox="1"/>
          <p:nvPr/>
        </p:nvSpPr>
        <p:spPr>
          <a:xfrm>
            <a:off x="1885950" y="1891857"/>
            <a:ext cx="8726836" cy="552450"/>
          </a:xfrm>
          <a:prstGeom prst="rect">
            <a:avLst/>
          </a:prstGeom>
        </p:spPr>
        <p:txBody>
          <a:bodyPr lIns="0" tIns="0" rIns="0" bIns="0" rtlCol="0" anchor="t">
            <a:spAutoFit/>
          </a:bodyPr>
          <a:lstStyle/>
          <a:p>
            <a:pPr>
              <a:lnSpc>
                <a:spcPts val="4079"/>
              </a:lnSpc>
            </a:pPr>
            <a:r>
              <a:rPr lang="en-US" sz="3400" spc="102">
                <a:solidFill>
                  <a:srgbClr val="FFFFFF"/>
                </a:solidFill>
                <a:latin typeface="Poppins"/>
              </a:rPr>
              <a:t>MESSAGE FOR STUDENTS</a:t>
            </a:r>
          </a:p>
        </p:txBody>
      </p:sp>
      <p:sp>
        <p:nvSpPr>
          <p:cNvPr id="6" name="TextBox 6"/>
          <p:cNvSpPr txBox="1"/>
          <p:nvPr/>
        </p:nvSpPr>
        <p:spPr>
          <a:xfrm>
            <a:off x="10624653" y="6254628"/>
            <a:ext cx="5799268" cy="573405"/>
          </a:xfrm>
          <a:prstGeom prst="rect">
            <a:avLst/>
          </a:prstGeom>
        </p:spPr>
        <p:txBody>
          <a:bodyPr lIns="0" tIns="0" rIns="0" bIns="0" rtlCol="0" anchor="t">
            <a:spAutoFit/>
          </a:bodyPr>
          <a:lstStyle/>
          <a:p>
            <a:pPr algn="r">
              <a:lnSpc>
                <a:spcPts val="4860"/>
              </a:lnSpc>
            </a:pPr>
            <a:endParaRPr/>
          </a:p>
        </p:txBody>
      </p:sp>
      <p:sp>
        <p:nvSpPr>
          <p:cNvPr id="7" name="TextBox 7"/>
          <p:cNvSpPr txBox="1"/>
          <p:nvPr/>
        </p:nvSpPr>
        <p:spPr>
          <a:xfrm>
            <a:off x="13802164" y="9531594"/>
            <a:ext cx="3457136" cy="325755"/>
          </a:xfrm>
          <a:prstGeom prst="rect">
            <a:avLst/>
          </a:prstGeom>
        </p:spPr>
        <p:txBody>
          <a:bodyPr lIns="0" tIns="0" rIns="0" bIns="0" rtlCol="0" anchor="t">
            <a:spAutoFit/>
          </a:bodyPr>
          <a:lstStyle/>
          <a:p>
            <a:pPr algn="r">
              <a:lnSpc>
                <a:spcPts val="2520"/>
              </a:lnSpc>
            </a:pPr>
            <a:r>
              <a:rPr lang="en-US" sz="1800" spc="144">
                <a:solidFill>
                  <a:srgbClr val="FFFFFF"/>
                </a:solidFill>
                <a:latin typeface="Poppins"/>
              </a:rPr>
              <a:t>LACC | Profile</a:t>
            </a:r>
          </a:p>
        </p:txBody>
      </p:sp>
      <p:sp>
        <p:nvSpPr>
          <p:cNvPr id="8" name="TextBox 8"/>
          <p:cNvSpPr txBox="1"/>
          <p:nvPr/>
        </p:nvSpPr>
        <p:spPr>
          <a:xfrm>
            <a:off x="10602782" y="7700582"/>
            <a:ext cx="5799268" cy="592455"/>
          </a:xfrm>
          <a:prstGeom prst="rect">
            <a:avLst/>
          </a:prstGeom>
        </p:spPr>
        <p:txBody>
          <a:bodyPr lIns="0" tIns="0" rIns="0" bIns="0" rtlCol="0" anchor="t">
            <a:spAutoFit/>
          </a:bodyPr>
          <a:lstStyle/>
          <a:p>
            <a:pPr algn="r">
              <a:lnSpc>
                <a:spcPts val="4860"/>
              </a:lnSpc>
            </a:pPr>
            <a:r>
              <a:rPr lang="en-US" sz="3000" spc="270">
                <a:solidFill>
                  <a:srgbClr val="FFFFFF"/>
                </a:solidFill>
                <a:latin typeface="Poppins Italics"/>
              </a:rPr>
              <a:t>- Malcolm 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7628840" cy="771525"/>
          </a:xfrm>
          <a:prstGeom prst="rect">
            <a:avLst/>
          </a:prstGeom>
        </p:spPr>
        <p:txBody>
          <a:bodyPr lIns="0" tIns="0" rIns="0" bIns="0" rtlCol="0" anchor="t">
            <a:spAutoFit/>
          </a:bodyPr>
          <a:lstStyle/>
          <a:p>
            <a:pPr>
              <a:lnSpc>
                <a:spcPts val="5759"/>
              </a:lnSpc>
            </a:pPr>
            <a:r>
              <a:rPr lang="en-US" sz="4800" spc="144">
                <a:solidFill>
                  <a:srgbClr val="F4F6FC"/>
                </a:solidFill>
                <a:latin typeface="Poppins Bold"/>
              </a:rPr>
              <a:t>HOW TO GET IN TOUCH</a:t>
            </a:r>
          </a:p>
        </p:txBody>
      </p:sp>
      <p:grpSp>
        <p:nvGrpSpPr>
          <p:cNvPr id="3" name="Group 3"/>
          <p:cNvGrpSpPr/>
          <p:nvPr/>
        </p:nvGrpSpPr>
        <p:grpSpPr>
          <a:xfrm>
            <a:off x="3604529" y="2899539"/>
            <a:ext cx="5477123" cy="913300"/>
            <a:chOff x="0" y="0"/>
            <a:chExt cx="7302831" cy="1217734"/>
          </a:xfrm>
        </p:grpSpPr>
        <p:sp>
          <p:nvSpPr>
            <p:cNvPr id="4" name="TextBox 4"/>
            <p:cNvSpPr txBox="1"/>
            <p:nvPr/>
          </p:nvSpPr>
          <p:spPr>
            <a:xfrm>
              <a:off x="0" y="-142875"/>
              <a:ext cx="7302831" cy="742315"/>
            </a:xfrm>
            <a:prstGeom prst="rect">
              <a:avLst/>
            </a:prstGeom>
          </p:spPr>
          <p:txBody>
            <a:bodyPr lIns="0" tIns="0" rIns="0" bIns="0" rtlCol="0" anchor="t">
              <a:spAutoFit/>
            </a:bodyPr>
            <a:lstStyle/>
            <a:p>
              <a:pPr>
                <a:lnSpc>
                  <a:spcPts val="4860"/>
                </a:lnSpc>
              </a:pPr>
              <a:r>
                <a:rPr lang="en-US" sz="3000" spc="270">
                  <a:solidFill>
                    <a:srgbClr val="F4F6FC"/>
                  </a:solidFill>
                  <a:latin typeface="Poppins Italics"/>
                </a:rPr>
                <a:t>Telephone</a:t>
              </a:r>
            </a:p>
          </p:txBody>
        </p:sp>
        <p:sp>
          <p:nvSpPr>
            <p:cNvPr id="5" name="TextBox 5"/>
            <p:cNvSpPr txBox="1"/>
            <p:nvPr/>
          </p:nvSpPr>
          <p:spPr>
            <a:xfrm>
              <a:off x="0" y="545480"/>
              <a:ext cx="7302831" cy="672253"/>
            </a:xfrm>
            <a:prstGeom prst="rect">
              <a:avLst/>
            </a:prstGeom>
          </p:spPr>
          <p:txBody>
            <a:bodyPr lIns="0" tIns="0" rIns="0" bIns="0" rtlCol="0" anchor="t">
              <a:spAutoFit/>
            </a:bodyPr>
            <a:lstStyle/>
            <a:p>
              <a:pPr>
                <a:lnSpc>
                  <a:spcPts val="4550"/>
                </a:lnSpc>
              </a:pPr>
              <a:r>
                <a:rPr lang="en-US" sz="2600" spc="130">
                  <a:solidFill>
                    <a:srgbClr val="F4F6FC"/>
                  </a:solidFill>
                  <a:latin typeface="Poppins"/>
                  <a:hlinkClick r:id="rId2" tooltip="tel:00971527910854"/>
                </a:rPr>
                <a:t>052 7910854</a:t>
              </a:r>
            </a:p>
          </p:txBody>
        </p:sp>
      </p:grpSp>
      <p:grpSp>
        <p:nvGrpSpPr>
          <p:cNvPr id="6" name="Group 6"/>
          <p:cNvGrpSpPr/>
          <p:nvPr/>
        </p:nvGrpSpPr>
        <p:grpSpPr>
          <a:xfrm>
            <a:off x="3604529" y="4559556"/>
            <a:ext cx="5477123" cy="913300"/>
            <a:chOff x="0" y="0"/>
            <a:chExt cx="7302831" cy="1217734"/>
          </a:xfrm>
        </p:grpSpPr>
        <p:sp>
          <p:nvSpPr>
            <p:cNvPr id="7" name="TextBox 7"/>
            <p:cNvSpPr txBox="1"/>
            <p:nvPr/>
          </p:nvSpPr>
          <p:spPr>
            <a:xfrm>
              <a:off x="0" y="-142875"/>
              <a:ext cx="7302831" cy="742315"/>
            </a:xfrm>
            <a:prstGeom prst="rect">
              <a:avLst/>
            </a:prstGeom>
          </p:spPr>
          <p:txBody>
            <a:bodyPr lIns="0" tIns="0" rIns="0" bIns="0" rtlCol="0" anchor="t">
              <a:spAutoFit/>
            </a:bodyPr>
            <a:lstStyle/>
            <a:p>
              <a:pPr>
                <a:lnSpc>
                  <a:spcPts val="4860"/>
                </a:lnSpc>
              </a:pPr>
              <a:r>
                <a:rPr lang="en-US" sz="3000" spc="270">
                  <a:solidFill>
                    <a:srgbClr val="F4F6FC"/>
                  </a:solidFill>
                  <a:latin typeface="Poppins Italics"/>
                </a:rPr>
                <a:t>Email</a:t>
              </a:r>
            </a:p>
          </p:txBody>
        </p:sp>
        <p:sp>
          <p:nvSpPr>
            <p:cNvPr id="8" name="TextBox 8"/>
            <p:cNvSpPr txBox="1"/>
            <p:nvPr/>
          </p:nvSpPr>
          <p:spPr>
            <a:xfrm>
              <a:off x="0" y="545480"/>
              <a:ext cx="7302831" cy="672253"/>
            </a:xfrm>
            <a:prstGeom prst="rect">
              <a:avLst/>
            </a:prstGeom>
          </p:spPr>
          <p:txBody>
            <a:bodyPr lIns="0" tIns="0" rIns="0" bIns="0" rtlCol="0" anchor="t">
              <a:spAutoFit/>
            </a:bodyPr>
            <a:lstStyle/>
            <a:p>
              <a:pPr>
                <a:lnSpc>
                  <a:spcPts val="4550"/>
                </a:lnSpc>
              </a:pPr>
              <a:r>
                <a:rPr lang="en-US" sz="2600" spc="130">
                  <a:solidFill>
                    <a:srgbClr val="F4F6FC"/>
                  </a:solidFill>
                  <a:latin typeface="Poppins"/>
                </a:rPr>
                <a:t>info@lacc.me</a:t>
              </a:r>
            </a:p>
          </p:txBody>
        </p:sp>
      </p:grpSp>
      <p:grpSp>
        <p:nvGrpSpPr>
          <p:cNvPr id="9" name="Group 9"/>
          <p:cNvGrpSpPr/>
          <p:nvPr/>
        </p:nvGrpSpPr>
        <p:grpSpPr>
          <a:xfrm>
            <a:off x="3604529" y="6215806"/>
            <a:ext cx="5938099" cy="2720588"/>
            <a:chOff x="0" y="0"/>
            <a:chExt cx="7917465" cy="3627451"/>
          </a:xfrm>
        </p:grpSpPr>
        <p:sp>
          <p:nvSpPr>
            <p:cNvPr id="10" name="TextBox 10"/>
            <p:cNvSpPr txBox="1"/>
            <p:nvPr/>
          </p:nvSpPr>
          <p:spPr>
            <a:xfrm>
              <a:off x="0" y="-142875"/>
              <a:ext cx="7917465" cy="742315"/>
            </a:xfrm>
            <a:prstGeom prst="rect">
              <a:avLst/>
            </a:prstGeom>
          </p:spPr>
          <p:txBody>
            <a:bodyPr lIns="0" tIns="0" rIns="0" bIns="0" rtlCol="0" anchor="t">
              <a:spAutoFit/>
            </a:bodyPr>
            <a:lstStyle/>
            <a:p>
              <a:pPr>
                <a:lnSpc>
                  <a:spcPts val="4860"/>
                </a:lnSpc>
              </a:pPr>
              <a:r>
                <a:rPr lang="en-US" sz="3000" spc="270">
                  <a:solidFill>
                    <a:srgbClr val="F4F6FC"/>
                  </a:solidFill>
                  <a:latin typeface="Poppins Italics"/>
                </a:rPr>
                <a:t>Main Office</a:t>
              </a:r>
            </a:p>
          </p:txBody>
        </p:sp>
        <p:sp>
          <p:nvSpPr>
            <p:cNvPr id="11" name="TextBox 11"/>
            <p:cNvSpPr txBox="1"/>
            <p:nvPr/>
          </p:nvSpPr>
          <p:spPr>
            <a:xfrm>
              <a:off x="0" y="669197"/>
              <a:ext cx="7917465" cy="2958253"/>
            </a:xfrm>
            <a:prstGeom prst="rect">
              <a:avLst/>
            </a:prstGeom>
          </p:spPr>
          <p:txBody>
            <a:bodyPr lIns="0" tIns="0" rIns="0" bIns="0" rtlCol="0" anchor="t">
              <a:spAutoFit/>
            </a:bodyPr>
            <a:lstStyle/>
            <a:p>
              <a:pPr>
                <a:lnSpc>
                  <a:spcPts val="4550"/>
                </a:lnSpc>
              </a:pPr>
              <a:r>
                <a:rPr lang="en-US" sz="2600" spc="130">
                  <a:solidFill>
                    <a:srgbClr val="F4F6FC"/>
                  </a:solidFill>
                  <a:latin typeface="Poppins"/>
                </a:rPr>
                <a:t>87556 - Suite 39, Unique World Business Center, Hamsah A Building Ansar Gallery Complex - Al Karama - Dubai</a:t>
              </a:r>
            </a:p>
          </p:txBody>
        </p:sp>
      </p:grpSp>
      <p:sp>
        <p:nvSpPr>
          <p:cNvPr id="12" name="Freeform 12"/>
          <p:cNvSpPr/>
          <p:nvPr/>
        </p:nvSpPr>
        <p:spPr>
          <a:xfrm>
            <a:off x="9732152" y="1028700"/>
            <a:ext cx="7527148" cy="8229600"/>
          </a:xfrm>
          <a:custGeom>
            <a:avLst/>
            <a:gdLst/>
            <a:ahLst/>
            <a:cxnLst/>
            <a:rect l="l" t="t" r="r" b="b"/>
            <a:pathLst>
              <a:path w="7527148" h="8229600">
                <a:moveTo>
                  <a:pt x="0" y="0"/>
                </a:moveTo>
                <a:lnTo>
                  <a:pt x="7527148" y="0"/>
                </a:lnTo>
                <a:lnTo>
                  <a:pt x="7527148" y="8229600"/>
                </a:lnTo>
                <a:lnTo>
                  <a:pt x="0" y="8229600"/>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sp>
      <p:sp>
        <p:nvSpPr>
          <p:cNvPr id="13" name="Freeform 13"/>
          <p:cNvSpPr/>
          <p:nvPr/>
        </p:nvSpPr>
        <p:spPr>
          <a:xfrm>
            <a:off x="2103312" y="2822159"/>
            <a:ext cx="1068059" cy="1068059"/>
          </a:xfrm>
          <a:custGeom>
            <a:avLst/>
            <a:gdLst/>
            <a:ahLst/>
            <a:cxnLst/>
            <a:rect l="l" t="t" r="r" b="b"/>
            <a:pathLst>
              <a:path w="1068059" h="1068059">
                <a:moveTo>
                  <a:pt x="0" y="0"/>
                </a:moveTo>
                <a:lnTo>
                  <a:pt x="1068059" y="0"/>
                </a:lnTo>
                <a:lnTo>
                  <a:pt x="1068059" y="1068060"/>
                </a:lnTo>
                <a:lnTo>
                  <a:pt x="0" y="1068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175627" y="4686850"/>
            <a:ext cx="923429" cy="658713"/>
          </a:xfrm>
          <a:custGeom>
            <a:avLst/>
            <a:gdLst/>
            <a:ahLst/>
            <a:cxnLst/>
            <a:rect l="l" t="t" r="r" b="b"/>
            <a:pathLst>
              <a:path w="923429" h="658713">
                <a:moveTo>
                  <a:pt x="0" y="0"/>
                </a:moveTo>
                <a:lnTo>
                  <a:pt x="923429" y="0"/>
                </a:lnTo>
                <a:lnTo>
                  <a:pt x="923429" y="658713"/>
                </a:lnTo>
                <a:lnTo>
                  <a:pt x="0" y="6587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924889" y="6145663"/>
            <a:ext cx="1424906" cy="1424906"/>
          </a:xfrm>
          <a:custGeom>
            <a:avLst/>
            <a:gdLst/>
            <a:ahLst/>
            <a:cxnLst/>
            <a:rect l="l" t="t" r="r" b="b"/>
            <a:pathLst>
              <a:path w="1424906" h="1424906">
                <a:moveTo>
                  <a:pt x="0" y="0"/>
                </a:moveTo>
                <a:lnTo>
                  <a:pt x="1424906" y="0"/>
                </a:lnTo>
                <a:lnTo>
                  <a:pt x="1424906" y="1424906"/>
                </a:lnTo>
                <a:lnTo>
                  <a:pt x="0" y="14249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4F6FC"/>
                </a:solidFill>
                <a:latin typeface="Aileron Regular"/>
              </a:rPr>
              <a:t>LACC | Profile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0D0D">
                <a:alpha val="94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868894"/>
            <a:ext cx="7382760" cy="6025478"/>
            <a:chOff x="0" y="0"/>
            <a:chExt cx="9843680" cy="8033970"/>
          </a:xfrm>
        </p:grpSpPr>
        <p:sp>
          <p:nvSpPr>
            <p:cNvPr id="3" name="TextBox 3"/>
            <p:cNvSpPr txBox="1"/>
            <p:nvPr/>
          </p:nvSpPr>
          <p:spPr>
            <a:xfrm>
              <a:off x="0" y="-28575"/>
              <a:ext cx="9843680" cy="670864"/>
            </a:xfrm>
            <a:prstGeom prst="rect">
              <a:avLst/>
            </a:prstGeom>
          </p:spPr>
          <p:txBody>
            <a:bodyPr lIns="0" tIns="0" rIns="0" bIns="0" rtlCol="0" anchor="t">
              <a:spAutoFit/>
            </a:bodyPr>
            <a:lstStyle/>
            <a:p>
              <a:pPr>
                <a:lnSpc>
                  <a:spcPts val="3821"/>
                </a:lnSpc>
              </a:pPr>
              <a:r>
                <a:rPr lang="en-US" sz="3184" spc="95">
                  <a:solidFill>
                    <a:srgbClr val="FFFFFF"/>
                  </a:solidFill>
                  <a:latin typeface="Poppins Bold"/>
                </a:rPr>
                <a:t>President’s Message</a:t>
              </a:r>
            </a:p>
          </p:txBody>
        </p:sp>
        <p:sp>
          <p:nvSpPr>
            <p:cNvPr id="4" name="TextBox 4"/>
            <p:cNvSpPr txBox="1"/>
            <p:nvPr/>
          </p:nvSpPr>
          <p:spPr>
            <a:xfrm>
              <a:off x="0" y="971812"/>
              <a:ext cx="9843680" cy="7062158"/>
            </a:xfrm>
            <a:prstGeom prst="rect">
              <a:avLst/>
            </a:prstGeom>
          </p:spPr>
          <p:txBody>
            <a:bodyPr lIns="0" tIns="0" rIns="0" bIns="0" rtlCol="0" anchor="t">
              <a:spAutoFit/>
            </a:bodyPr>
            <a:lstStyle/>
            <a:p>
              <a:pPr algn="just">
                <a:lnSpc>
                  <a:spcPts val="4261"/>
                </a:lnSpc>
              </a:pPr>
              <a:r>
                <a:rPr lang="en-US" sz="2435" spc="121">
                  <a:solidFill>
                    <a:srgbClr val="FFFFFF"/>
                  </a:solidFill>
                  <a:latin typeface="Poppins"/>
                </a:rPr>
                <a:t>Our college is the most popular and the most dynamic global educational institution of higher learning and is the number one college run by distinguished professors, which provides the most unique and the most innovative Advanced Diplomas, Post Graduate Diplomas, the </a:t>
              </a:r>
              <a:r>
                <a:rPr lang="en-US" sz="2435" spc="121">
                  <a:solidFill>
                    <a:srgbClr val="FFFFFF"/>
                  </a:solidFill>
                  <a:latin typeface="Poppins"/>
                  <a:hlinkClick r:id="rId2" tooltip="https://lacc.me/bachelor-of-business-administration/"/>
                </a:rPr>
                <a:t>Bachelor of Business Administration (BBA)</a:t>
              </a:r>
              <a:r>
                <a:rPr lang="en-US" sz="2435" spc="121">
                  <a:solidFill>
                    <a:srgbClr val="FFFFFF"/>
                  </a:solidFill>
                  <a:latin typeface="Poppins"/>
                </a:rPr>
                <a:t> and the </a:t>
              </a:r>
              <a:r>
                <a:rPr lang="en-US" sz="2435" spc="121">
                  <a:solidFill>
                    <a:srgbClr val="FFFFFF"/>
                  </a:solidFill>
                  <a:latin typeface="Poppins"/>
                  <a:hlinkClick r:id="rId3" tooltip="https://lacc.me/master-of-business-administration-mba-3/"/>
                </a:rPr>
                <a:t>Master of Business Administration (MBA)</a:t>
              </a:r>
              <a:r>
                <a:rPr lang="en-US" sz="2435" spc="121">
                  <a:solidFill>
                    <a:srgbClr val="FFFFFF"/>
                  </a:solidFill>
                  <a:latin typeface="Poppins"/>
                </a:rPr>
                <a:t> degree programmes in the UAE.</a:t>
              </a:r>
            </a:p>
          </p:txBody>
        </p:sp>
      </p:grpSp>
      <p:sp>
        <p:nvSpPr>
          <p:cNvPr id="5" name="Freeform 5"/>
          <p:cNvSpPr/>
          <p:nvPr/>
        </p:nvSpPr>
        <p:spPr>
          <a:xfrm>
            <a:off x="8935301" y="873778"/>
            <a:ext cx="8474033" cy="8461321"/>
          </a:xfrm>
          <a:custGeom>
            <a:avLst/>
            <a:gdLst/>
            <a:ahLst/>
            <a:cxnLst/>
            <a:rect l="l" t="t" r="r" b="b"/>
            <a:pathLst>
              <a:path w="8474033" h="8461321">
                <a:moveTo>
                  <a:pt x="0" y="0"/>
                </a:moveTo>
                <a:lnTo>
                  <a:pt x="8474032" y="0"/>
                </a:lnTo>
                <a:lnTo>
                  <a:pt x="8474032" y="8461321"/>
                </a:lnTo>
                <a:lnTo>
                  <a:pt x="0" y="8461321"/>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3366802" y="781050"/>
            <a:ext cx="11554397" cy="1561334"/>
          </a:xfrm>
          <a:prstGeom prst="rect">
            <a:avLst/>
          </a:prstGeom>
        </p:spPr>
        <p:txBody>
          <a:bodyPr lIns="0" tIns="0" rIns="0" bIns="0" rtlCol="0" anchor="t">
            <a:spAutoFit/>
          </a:bodyPr>
          <a:lstStyle/>
          <a:p>
            <a:pPr>
              <a:lnSpc>
                <a:spcPts val="12117"/>
              </a:lnSpc>
            </a:pPr>
            <a:r>
              <a:rPr lang="en-US" sz="8655">
                <a:solidFill>
                  <a:srgbClr val="FFFFFF"/>
                </a:solidFill>
                <a:latin typeface="Poppins Bold"/>
              </a:rPr>
              <a:t>Welcome, Students!</a:t>
            </a:r>
          </a:p>
        </p:txBody>
      </p:sp>
      <p:sp>
        <p:nvSpPr>
          <p:cNvPr id="7" name="TextBox 7"/>
          <p:cNvSpPr txBox="1"/>
          <p:nvPr/>
        </p:nvSpPr>
        <p:spPr>
          <a:xfrm>
            <a:off x="13802164" y="9531594"/>
            <a:ext cx="3457136" cy="325755"/>
          </a:xfrm>
          <a:prstGeom prst="rect">
            <a:avLst/>
          </a:prstGeom>
        </p:spPr>
        <p:txBody>
          <a:bodyPr lIns="0" tIns="0" rIns="0" bIns="0" rtlCol="0" anchor="t">
            <a:spAutoFit/>
          </a:bodyPr>
          <a:lstStyle/>
          <a:p>
            <a:pPr algn="r">
              <a:lnSpc>
                <a:spcPts val="2520"/>
              </a:lnSpc>
            </a:pPr>
            <a:r>
              <a:rPr lang="en-US" sz="1800" spc="144">
                <a:solidFill>
                  <a:srgbClr val="FFFFFF"/>
                </a:solidFill>
                <a:latin typeface="Poppins"/>
              </a:rPr>
              <a:t>LACC | Profile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816247" y="2375901"/>
            <a:ext cx="7443053" cy="5535199"/>
            <a:chOff x="0" y="0"/>
            <a:chExt cx="9924071" cy="7380265"/>
          </a:xfrm>
        </p:grpSpPr>
        <p:sp>
          <p:nvSpPr>
            <p:cNvPr id="3" name="TextBox 3"/>
            <p:cNvSpPr txBox="1"/>
            <p:nvPr/>
          </p:nvSpPr>
          <p:spPr>
            <a:xfrm>
              <a:off x="0" y="-28575"/>
              <a:ext cx="9924071" cy="676275"/>
            </a:xfrm>
            <a:prstGeom prst="rect">
              <a:avLst/>
            </a:prstGeom>
          </p:spPr>
          <p:txBody>
            <a:bodyPr lIns="0" tIns="0" rIns="0" bIns="0" rtlCol="0" anchor="t">
              <a:spAutoFit/>
            </a:bodyPr>
            <a:lstStyle/>
            <a:p>
              <a:pPr>
                <a:lnSpc>
                  <a:spcPts val="3852"/>
                </a:lnSpc>
              </a:pPr>
              <a:r>
                <a:rPr lang="en-US" sz="3210" spc="96">
                  <a:solidFill>
                    <a:srgbClr val="FFFFFF"/>
                  </a:solidFill>
                  <a:latin typeface="Poppins Bold"/>
                </a:rPr>
                <a:t>Dean’s Message</a:t>
              </a:r>
            </a:p>
          </p:txBody>
        </p:sp>
        <p:sp>
          <p:nvSpPr>
            <p:cNvPr id="4" name="TextBox 4"/>
            <p:cNvSpPr txBox="1"/>
            <p:nvPr/>
          </p:nvSpPr>
          <p:spPr>
            <a:xfrm>
              <a:off x="0" y="981159"/>
              <a:ext cx="9924071" cy="6399106"/>
            </a:xfrm>
            <a:prstGeom prst="rect">
              <a:avLst/>
            </a:prstGeom>
          </p:spPr>
          <p:txBody>
            <a:bodyPr lIns="0" tIns="0" rIns="0" bIns="0" rtlCol="0" anchor="t">
              <a:spAutoFit/>
            </a:bodyPr>
            <a:lstStyle/>
            <a:p>
              <a:pPr algn="just">
                <a:lnSpc>
                  <a:spcPts val="4296"/>
                </a:lnSpc>
              </a:pPr>
              <a:r>
                <a:rPr lang="en-US" sz="2454" spc="122">
                  <a:solidFill>
                    <a:srgbClr val="FFFFFF"/>
                  </a:solidFill>
                  <a:latin typeface="Poppins"/>
                </a:rPr>
                <a:t>Dr. Kaup says, “Paradigm shift and change management strategies are essential components of a unique pedagogy in education. Planning a career means first acquiring the competencies relevant to the desired career path. No competency means, there is no career for the people.”</a:t>
              </a:r>
            </a:p>
            <a:p>
              <a:pPr algn="just">
                <a:lnSpc>
                  <a:spcPts val="4296"/>
                </a:lnSpc>
              </a:pPr>
              <a:endParaRPr lang="en-US" sz="2454" spc="122">
                <a:solidFill>
                  <a:srgbClr val="FFFFFF"/>
                </a:solidFill>
                <a:latin typeface="Poppins"/>
              </a:endParaRPr>
            </a:p>
            <a:p>
              <a:pPr algn="just">
                <a:lnSpc>
                  <a:spcPts val="4296"/>
                </a:lnSpc>
              </a:pPr>
              <a:endParaRPr lang="en-US" sz="2454" spc="122">
                <a:solidFill>
                  <a:srgbClr val="FFFFFF"/>
                </a:solidFill>
                <a:latin typeface="Poppins"/>
              </a:endParaRPr>
            </a:p>
          </p:txBody>
        </p:sp>
      </p:grpSp>
      <p:sp>
        <p:nvSpPr>
          <p:cNvPr id="5" name="Freeform 5"/>
          <p:cNvSpPr/>
          <p:nvPr/>
        </p:nvSpPr>
        <p:spPr>
          <a:xfrm>
            <a:off x="828896" y="1028700"/>
            <a:ext cx="8474033" cy="8461321"/>
          </a:xfrm>
          <a:custGeom>
            <a:avLst/>
            <a:gdLst/>
            <a:ahLst/>
            <a:cxnLst/>
            <a:rect l="l" t="t" r="r" b="b"/>
            <a:pathLst>
              <a:path w="8474033" h="8461321">
                <a:moveTo>
                  <a:pt x="0" y="0"/>
                </a:moveTo>
                <a:lnTo>
                  <a:pt x="8474033" y="0"/>
                </a:lnTo>
                <a:lnTo>
                  <a:pt x="8474033" y="8461321"/>
                </a:lnTo>
                <a:lnTo>
                  <a:pt x="0" y="8461321"/>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6" name="TextBox 6"/>
          <p:cNvSpPr txBox="1"/>
          <p:nvPr/>
        </p:nvSpPr>
        <p:spPr>
          <a:xfrm>
            <a:off x="13802164" y="9531594"/>
            <a:ext cx="3457136" cy="325755"/>
          </a:xfrm>
          <a:prstGeom prst="rect">
            <a:avLst/>
          </a:prstGeom>
        </p:spPr>
        <p:txBody>
          <a:bodyPr lIns="0" tIns="0" rIns="0" bIns="0" rtlCol="0" anchor="t">
            <a:spAutoFit/>
          </a:bodyPr>
          <a:lstStyle/>
          <a:p>
            <a:pPr algn="r">
              <a:lnSpc>
                <a:spcPts val="2520"/>
              </a:lnSpc>
            </a:pPr>
            <a:r>
              <a:rPr lang="en-US" sz="1800" spc="144">
                <a:solidFill>
                  <a:srgbClr val="FFFFFF"/>
                </a:solidFill>
                <a:latin typeface="Poppins"/>
              </a:rPr>
              <a:t>LACC | Profile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891203" y="2318598"/>
            <a:ext cx="4505593" cy="1352732"/>
            <a:chOff x="0" y="0"/>
            <a:chExt cx="10415139" cy="3126978"/>
          </a:xfrm>
        </p:grpSpPr>
        <p:sp>
          <p:nvSpPr>
            <p:cNvPr id="3" name="Freeform 3"/>
            <p:cNvSpPr/>
            <p:nvPr/>
          </p:nvSpPr>
          <p:spPr>
            <a:xfrm>
              <a:off x="0" y="0"/>
              <a:ext cx="10415139" cy="3126978"/>
            </a:xfrm>
            <a:custGeom>
              <a:avLst/>
              <a:gdLst/>
              <a:ahLst/>
              <a:cxnLst/>
              <a:rect l="l" t="t" r="r" b="b"/>
              <a:pathLst>
                <a:path w="10415139" h="3126978">
                  <a:moveTo>
                    <a:pt x="0" y="0"/>
                  </a:moveTo>
                  <a:lnTo>
                    <a:pt x="0" y="3126978"/>
                  </a:lnTo>
                  <a:lnTo>
                    <a:pt x="10415139" y="3126978"/>
                  </a:lnTo>
                  <a:lnTo>
                    <a:pt x="10415139" y="0"/>
                  </a:lnTo>
                  <a:lnTo>
                    <a:pt x="0" y="0"/>
                  </a:lnTo>
                  <a:close/>
                  <a:moveTo>
                    <a:pt x="10354179" y="3066018"/>
                  </a:moveTo>
                  <a:lnTo>
                    <a:pt x="59690" y="3066018"/>
                  </a:lnTo>
                  <a:lnTo>
                    <a:pt x="59690" y="59690"/>
                  </a:lnTo>
                  <a:lnTo>
                    <a:pt x="10354179" y="59690"/>
                  </a:lnTo>
                  <a:lnTo>
                    <a:pt x="10354179" y="3066018"/>
                  </a:lnTo>
                  <a:close/>
                </a:path>
              </a:pathLst>
            </a:custGeom>
            <a:solidFill>
              <a:srgbClr val="FFFFFF"/>
            </a:solidFill>
          </p:spPr>
        </p:sp>
      </p:grpSp>
      <p:sp>
        <p:nvSpPr>
          <p:cNvPr id="4" name="TextBox 4"/>
          <p:cNvSpPr txBox="1"/>
          <p:nvPr/>
        </p:nvSpPr>
        <p:spPr>
          <a:xfrm>
            <a:off x="7197562" y="2452039"/>
            <a:ext cx="3892876" cy="981075"/>
          </a:xfrm>
          <a:prstGeom prst="rect">
            <a:avLst/>
          </a:prstGeom>
        </p:spPr>
        <p:txBody>
          <a:bodyPr lIns="0" tIns="0" rIns="0" bIns="0" rtlCol="0" anchor="t">
            <a:spAutoFit/>
          </a:bodyPr>
          <a:lstStyle/>
          <a:p>
            <a:pPr algn="ctr">
              <a:lnSpc>
                <a:spcPts val="7200"/>
              </a:lnSpc>
            </a:pPr>
            <a:r>
              <a:rPr lang="en-US" sz="6000">
                <a:solidFill>
                  <a:srgbClr val="FFFFFF"/>
                </a:solidFill>
                <a:latin typeface="Poppins"/>
              </a:rPr>
              <a:t>Our Vision</a:t>
            </a:r>
          </a:p>
        </p:txBody>
      </p:sp>
      <p:sp>
        <p:nvSpPr>
          <p:cNvPr id="5" name="TextBox 5"/>
          <p:cNvSpPr txBox="1"/>
          <p:nvPr/>
        </p:nvSpPr>
        <p:spPr>
          <a:xfrm>
            <a:off x="1028700" y="4598035"/>
            <a:ext cx="16230600" cy="1005205"/>
          </a:xfrm>
          <a:prstGeom prst="rect">
            <a:avLst/>
          </a:prstGeom>
        </p:spPr>
        <p:txBody>
          <a:bodyPr lIns="0" tIns="0" rIns="0" bIns="0" rtlCol="0" anchor="t">
            <a:spAutoFit/>
          </a:bodyPr>
          <a:lstStyle/>
          <a:p>
            <a:pPr algn="ctr">
              <a:lnSpc>
                <a:spcPts val="3919"/>
              </a:lnSpc>
            </a:pPr>
            <a:r>
              <a:rPr lang="en-US" sz="2799">
                <a:solidFill>
                  <a:srgbClr val="FFFFFF"/>
                </a:solidFill>
                <a:latin typeface="Poppins"/>
              </a:rPr>
              <a:t>The Vision of the LACC is to become a world-class educational institution that transforms life, organizations, and society by providing affordable quality business education.</a:t>
            </a:r>
          </a:p>
        </p:txBody>
      </p:sp>
      <p:sp>
        <p:nvSpPr>
          <p:cNvPr id="6" name="Freeform 6"/>
          <p:cNvSpPr/>
          <p:nvPr/>
        </p:nvSpPr>
        <p:spPr>
          <a:xfrm>
            <a:off x="0" y="7030762"/>
            <a:ext cx="18288000" cy="3256238"/>
          </a:xfrm>
          <a:custGeom>
            <a:avLst/>
            <a:gdLst/>
            <a:ahLst/>
            <a:cxnLst/>
            <a:rect l="l" t="t" r="r" b="b"/>
            <a:pathLst>
              <a:path w="18288000" h="3256238">
                <a:moveTo>
                  <a:pt x="0" y="0"/>
                </a:moveTo>
                <a:lnTo>
                  <a:pt x="18288000" y="0"/>
                </a:lnTo>
                <a:lnTo>
                  <a:pt x="18288000" y="3256238"/>
                </a:lnTo>
                <a:lnTo>
                  <a:pt x="0" y="3256238"/>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7" name="TextBox 7"/>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823864" y="3143147"/>
            <a:ext cx="6779189" cy="4472305"/>
          </a:xfrm>
          <a:prstGeom prst="rect">
            <a:avLst/>
          </a:prstGeom>
        </p:spPr>
        <p:txBody>
          <a:bodyPr lIns="0" tIns="0" rIns="0" bIns="0" rtlCol="0" anchor="t">
            <a:spAutoFit/>
          </a:bodyPr>
          <a:lstStyle/>
          <a:p>
            <a:pPr algn="r">
              <a:lnSpc>
                <a:spcPts val="3919"/>
              </a:lnSpc>
            </a:pPr>
            <a:r>
              <a:rPr lang="en-US" sz="2799">
                <a:solidFill>
                  <a:srgbClr val="F4F5D3"/>
                </a:solidFill>
                <a:latin typeface="Poppins"/>
              </a:rPr>
              <a:t>The Institutional Mission of the LACC is to foster a world-class business education that prepares students to become professionals in a dynamic global economy and promote academic excellence through engagement with communities and international institutions.</a:t>
            </a:r>
          </a:p>
          <a:p>
            <a:pPr algn="r">
              <a:lnSpc>
                <a:spcPts val="3919"/>
              </a:lnSpc>
            </a:pPr>
            <a:endParaRPr lang="en-US" sz="2799">
              <a:solidFill>
                <a:srgbClr val="F4F5D3"/>
              </a:solidFill>
              <a:latin typeface="Poppins"/>
            </a:endParaRPr>
          </a:p>
        </p:txBody>
      </p:sp>
      <p:grpSp>
        <p:nvGrpSpPr>
          <p:cNvPr id="3" name="Group 3"/>
          <p:cNvGrpSpPr/>
          <p:nvPr/>
        </p:nvGrpSpPr>
        <p:grpSpPr>
          <a:xfrm>
            <a:off x="5097460" y="1028700"/>
            <a:ext cx="4505593" cy="1352732"/>
            <a:chOff x="0" y="0"/>
            <a:chExt cx="10415139" cy="3126978"/>
          </a:xfrm>
        </p:grpSpPr>
        <p:sp>
          <p:nvSpPr>
            <p:cNvPr id="4" name="Freeform 4"/>
            <p:cNvSpPr/>
            <p:nvPr/>
          </p:nvSpPr>
          <p:spPr>
            <a:xfrm>
              <a:off x="0" y="0"/>
              <a:ext cx="10415139" cy="3126978"/>
            </a:xfrm>
            <a:custGeom>
              <a:avLst/>
              <a:gdLst/>
              <a:ahLst/>
              <a:cxnLst/>
              <a:rect l="l" t="t" r="r" b="b"/>
              <a:pathLst>
                <a:path w="10415139" h="3126978">
                  <a:moveTo>
                    <a:pt x="0" y="0"/>
                  </a:moveTo>
                  <a:lnTo>
                    <a:pt x="0" y="3126978"/>
                  </a:lnTo>
                  <a:lnTo>
                    <a:pt x="10415139" y="3126978"/>
                  </a:lnTo>
                  <a:lnTo>
                    <a:pt x="10415139" y="0"/>
                  </a:lnTo>
                  <a:lnTo>
                    <a:pt x="0" y="0"/>
                  </a:lnTo>
                  <a:close/>
                  <a:moveTo>
                    <a:pt x="10354179" y="3066018"/>
                  </a:moveTo>
                  <a:lnTo>
                    <a:pt x="59690" y="3066018"/>
                  </a:lnTo>
                  <a:lnTo>
                    <a:pt x="59690" y="59690"/>
                  </a:lnTo>
                  <a:lnTo>
                    <a:pt x="10354179" y="59690"/>
                  </a:lnTo>
                  <a:lnTo>
                    <a:pt x="10354179" y="3066018"/>
                  </a:lnTo>
                  <a:close/>
                </a:path>
              </a:pathLst>
            </a:custGeom>
            <a:solidFill>
              <a:srgbClr val="FFFFFF"/>
            </a:solidFill>
          </p:spPr>
        </p:sp>
      </p:grpSp>
      <p:sp>
        <p:nvSpPr>
          <p:cNvPr id="5" name="TextBox 5"/>
          <p:cNvSpPr txBox="1"/>
          <p:nvPr/>
        </p:nvSpPr>
        <p:spPr>
          <a:xfrm>
            <a:off x="5403819" y="1238341"/>
            <a:ext cx="3892876" cy="847725"/>
          </a:xfrm>
          <a:prstGeom prst="rect">
            <a:avLst/>
          </a:prstGeom>
        </p:spPr>
        <p:txBody>
          <a:bodyPr lIns="0" tIns="0" rIns="0" bIns="0" rtlCol="0" anchor="t">
            <a:spAutoFit/>
          </a:bodyPr>
          <a:lstStyle/>
          <a:p>
            <a:pPr algn="ctr">
              <a:lnSpc>
                <a:spcPts val="6360"/>
              </a:lnSpc>
            </a:pPr>
            <a:r>
              <a:rPr lang="en-US" sz="5300">
                <a:solidFill>
                  <a:srgbClr val="FFFFFF"/>
                </a:solidFill>
                <a:latin typeface="Poppins"/>
              </a:rPr>
              <a:t>Our Mission</a:t>
            </a:r>
          </a:p>
        </p:txBody>
      </p:sp>
      <p:sp>
        <p:nvSpPr>
          <p:cNvPr id="6" name="AutoShape 6"/>
          <p:cNvSpPr/>
          <p:nvPr/>
        </p:nvSpPr>
        <p:spPr>
          <a:xfrm rot="5399999">
            <a:off x="8179324" y="9100300"/>
            <a:ext cx="2354350" cy="0"/>
          </a:xfrm>
          <a:prstGeom prst="line">
            <a:avLst/>
          </a:prstGeom>
          <a:ln w="19050" cap="rnd">
            <a:solidFill>
              <a:srgbClr val="FFFFFF"/>
            </a:solidFill>
            <a:prstDash val="solid"/>
            <a:headEnd type="none" w="sm" len="sm"/>
            <a:tailEnd type="none" w="sm" len="sm"/>
          </a:ln>
        </p:spPr>
      </p:sp>
      <p:sp>
        <p:nvSpPr>
          <p:cNvPr id="7" name="Freeform 7"/>
          <p:cNvSpPr/>
          <p:nvPr/>
        </p:nvSpPr>
        <p:spPr>
          <a:xfrm>
            <a:off x="11661090" y="0"/>
            <a:ext cx="5217210" cy="10287000"/>
          </a:xfrm>
          <a:custGeom>
            <a:avLst/>
            <a:gdLst/>
            <a:ahLst/>
            <a:cxnLst/>
            <a:rect l="l" t="t" r="r" b="b"/>
            <a:pathLst>
              <a:path w="5217210" h="10287000">
                <a:moveTo>
                  <a:pt x="0" y="0"/>
                </a:moveTo>
                <a:lnTo>
                  <a:pt x="5217210" y="0"/>
                </a:lnTo>
                <a:lnTo>
                  <a:pt x="5217210" y="10287000"/>
                </a:lnTo>
                <a:lnTo>
                  <a:pt x="0" y="10287000"/>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8" name="TextBox 8"/>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1231" y="266700"/>
            <a:ext cx="14966138" cy="9677400"/>
          </a:xfrm>
          <a:custGeom>
            <a:avLst/>
            <a:gdLst/>
            <a:ahLst/>
            <a:cxnLst/>
            <a:rect l="l" t="t" r="r" b="b"/>
            <a:pathLst>
              <a:path w="14966138" h="9677400">
                <a:moveTo>
                  <a:pt x="0" y="0"/>
                </a:moveTo>
                <a:lnTo>
                  <a:pt x="14966138" y="0"/>
                </a:lnTo>
                <a:lnTo>
                  <a:pt x="14966138" y="9677400"/>
                </a:lnTo>
                <a:lnTo>
                  <a:pt x="0" y="9677400"/>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sp>
      <p:sp>
        <p:nvSpPr>
          <p:cNvPr id="3" name="Freeform 3"/>
          <p:cNvSpPr/>
          <p:nvPr/>
        </p:nvSpPr>
        <p:spPr>
          <a:xfrm rot="-10800000">
            <a:off x="5519329" y="253209"/>
            <a:ext cx="9715500" cy="9715500"/>
          </a:xfrm>
          <a:custGeom>
            <a:avLst/>
            <a:gdLst/>
            <a:ahLst/>
            <a:cxnLst/>
            <a:rect l="l" t="t" r="r" b="b"/>
            <a:pathLst>
              <a:path w="9715500" h="9715500">
                <a:moveTo>
                  <a:pt x="0" y="0"/>
                </a:moveTo>
                <a:lnTo>
                  <a:pt x="9715500" y="0"/>
                </a:lnTo>
                <a:lnTo>
                  <a:pt x="9715500" y="9715500"/>
                </a:lnTo>
                <a:lnTo>
                  <a:pt x="0" y="9715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2192098" y="4741002"/>
            <a:ext cx="5313460" cy="33462"/>
          </a:xfrm>
          <a:prstGeom prst="rect">
            <a:avLst/>
          </a:prstGeom>
          <a:solidFill>
            <a:srgbClr val="FFFFFF"/>
          </a:solidFill>
        </p:spPr>
      </p:sp>
      <p:sp>
        <p:nvSpPr>
          <p:cNvPr id="5" name="TextBox 5"/>
          <p:cNvSpPr txBox="1"/>
          <p:nvPr/>
        </p:nvSpPr>
        <p:spPr>
          <a:xfrm>
            <a:off x="11712192" y="1756313"/>
            <a:ext cx="5793366" cy="1544509"/>
          </a:xfrm>
          <a:prstGeom prst="rect">
            <a:avLst/>
          </a:prstGeom>
        </p:spPr>
        <p:txBody>
          <a:bodyPr lIns="0" tIns="0" rIns="0" bIns="0" rtlCol="0" anchor="t">
            <a:spAutoFit/>
          </a:bodyPr>
          <a:lstStyle/>
          <a:p>
            <a:pPr algn="r">
              <a:lnSpc>
                <a:spcPts val="11994"/>
              </a:lnSpc>
            </a:pPr>
            <a:r>
              <a:rPr lang="en-US" sz="8567">
                <a:solidFill>
                  <a:srgbClr val="FFFFFF"/>
                </a:solidFill>
                <a:latin typeface="Poppins Bold"/>
              </a:rPr>
              <a:t>16,000+</a:t>
            </a:r>
          </a:p>
        </p:txBody>
      </p:sp>
      <p:sp>
        <p:nvSpPr>
          <p:cNvPr id="6" name="TextBox 6"/>
          <p:cNvSpPr txBox="1"/>
          <p:nvPr/>
        </p:nvSpPr>
        <p:spPr>
          <a:xfrm>
            <a:off x="11712192" y="3167472"/>
            <a:ext cx="5793366" cy="1202055"/>
          </a:xfrm>
          <a:prstGeom prst="rect">
            <a:avLst/>
          </a:prstGeom>
        </p:spPr>
        <p:txBody>
          <a:bodyPr lIns="0" tIns="0" rIns="0" bIns="0" rtlCol="0" anchor="t">
            <a:spAutoFit/>
          </a:bodyPr>
          <a:lstStyle/>
          <a:p>
            <a:pPr algn="r">
              <a:lnSpc>
                <a:spcPts val="4860"/>
              </a:lnSpc>
            </a:pPr>
            <a:r>
              <a:rPr lang="en-US" sz="3000" spc="270">
                <a:solidFill>
                  <a:srgbClr val="FFFFFF"/>
                </a:solidFill>
                <a:latin typeface="Poppins Italics"/>
              </a:rPr>
              <a:t>SUCCESSFUL GRADUATES &amp; POSTGRADUATES</a:t>
            </a:r>
          </a:p>
        </p:txBody>
      </p:sp>
      <p:sp>
        <p:nvSpPr>
          <p:cNvPr id="7" name="TextBox 7"/>
          <p:cNvSpPr txBox="1"/>
          <p:nvPr/>
        </p:nvSpPr>
        <p:spPr>
          <a:xfrm>
            <a:off x="12049880" y="5000625"/>
            <a:ext cx="5597895" cy="1896122"/>
          </a:xfrm>
          <a:prstGeom prst="rect">
            <a:avLst/>
          </a:prstGeom>
        </p:spPr>
        <p:txBody>
          <a:bodyPr lIns="0" tIns="0" rIns="0" bIns="0" rtlCol="0" anchor="t">
            <a:spAutoFit/>
          </a:bodyPr>
          <a:lstStyle/>
          <a:p>
            <a:pPr algn="r">
              <a:lnSpc>
                <a:spcPts val="3801"/>
              </a:lnSpc>
            </a:pPr>
            <a:r>
              <a:rPr lang="en-US" sz="2172" spc="108">
                <a:solidFill>
                  <a:srgbClr val="FFFFFF"/>
                </a:solidFill>
                <a:latin typeface="Poppins"/>
              </a:rPr>
              <a:t>London American City College has produced 16,000+ Successful Graduates and Post-Graduates with Global Leadership Qualities.</a:t>
            </a:r>
          </a:p>
        </p:txBody>
      </p:sp>
      <p:sp>
        <p:nvSpPr>
          <p:cNvPr id="8" name="TextBox 8"/>
          <p:cNvSpPr txBox="1"/>
          <p:nvPr/>
        </p:nvSpPr>
        <p:spPr>
          <a:xfrm>
            <a:off x="13811689"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1250789" y="3422086"/>
            <a:ext cx="4467056" cy="6864914"/>
          </a:xfrm>
          <a:prstGeom prst="rect">
            <a:avLst/>
          </a:prstGeom>
          <a:solidFill>
            <a:srgbClr val="FFFFFF"/>
          </a:solidFill>
        </p:spPr>
      </p:sp>
      <p:sp>
        <p:nvSpPr>
          <p:cNvPr id="3" name="Freeform 3"/>
          <p:cNvSpPr/>
          <p:nvPr/>
        </p:nvSpPr>
        <p:spPr>
          <a:xfrm>
            <a:off x="578344" y="-1000575"/>
            <a:ext cx="5811946" cy="5811946"/>
          </a:xfrm>
          <a:custGeom>
            <a:avLst/>
            <a:gdLst/>
            <a:ahLst/>
            <a:cxnLst/>
            <a:rect l="l" t="t" r="r" b="b"/>
            <a:pathLst>
              <a:path w="5811946" h="5811946">
                <a:moveTo>
                  <a:pt x="0" y="0"/>
                </a:moveTo>
                <a:lnTo>
                  <a:pt x="5811946" y="0"/>
                </a:lnTo>
                <a:lnTo>
                  <a:pt x="5811946" y="5811946"/>
                </a:lnTo>
                <a:lnTo>
                  <a:pt x="0" y="5811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672596" y="1244461"/>
            <a:ext cx="5531738" cy="1382935"/>
          </a:xfrm>
          <a:custGeom>
            <a:avLst/>
            <a:gdLst/>
            <a:ahLst/>
            <a:cxnLst/>
            <a:rect l="l" t="t" r="r" b="b"/>
            <a:pathLst>
              <a:path w="5531738" h="1382935">
                <a:moveTo>
                  <a:pt x="0" y="0"/>
                </a:moveTo>
                <a:lnTo>
                  <a:pt x="5531739" y="0"/>
                </a:lnTo>
                <a:lnTo>
                  <a:pt x="5531739" y="1382934"/>
                </a:lnTo>
                <a:lnTo>
                  <a:pt x="0" y="1382934"/>
                </a:lnTo>
                <a:lnTo>
                  <a:pt x="0" y="0"/>
                </a:lnTo>
                <a:close/>
              </a:path>
            </a:pathLst>
          </a:custGeom>
          <a:blipFill>
            <a:blip r:embed="rId4">
              <a:extLst>
                <a:ext uri="{28A0092B-C50C-407E-A947-70E740481C1C}">
                  <a14:useLocalDpi xmlns:a14="http://schemas.microsoft.com/office/drawing/2010/main" val="0"/>
                </a:ext>
              </a:extLst>
            </a:blip>
            <a:stretch>
              <a:fillRect/>
            </a:stretch>
          </a:blipFill>
        </p:spPr>
      </p:sp>
      <p:sp>
        <p:nvSpPr>
          <p:cNvPr id="5" name="Freeform 5"/>
          <p:cNvSpPr/>
          <p:nvPr/>
        </p:nvSpPr>
        <p:spPr>
          <a:xfrm>
            <a:off x="12723159" y="1028700"/>
            <a:ext cx="4536141" cy="1814456"/>
          </a:xfrm>
          <a:custGeom>
            <a:avLst/>
            <a:gdLst/>
            <a:ahLst/>
            <a:cxnLst/>
            <a:rect l="l" t="t" r="r" b="b"/>
            <a:pathLst>
              <a:path w="4536141" h="1814456">
                <a:moveTo>
                  <a:pt x="0" y="0"/>
                </a:moveTo>
                <a:lnTo>
                  <a:pt x="4536141" y="0"/>
                </a:lnTo>
                <a:lnTo>
                  <a:pt x="4536141" y="1814456"/>
                </a:lnTo>
                <a:lnTo>
                  <a:pt x="0" y="1814456"/>
                </a:lnTo>
                <a:lnTo>
                  <a:pt x="0" y="0"/>
                </a:lnTo>
                <a:close/>
              </a:path>
            </a:pathLst>
          </a:custGeom>
          <a:blipFill>
            <a:blip r:embed="rId5">
              <a:extLst>
                <a:ext uri="{28A0092B-C50C-407E-A947-70E740481C1C}">
                  <a14:useLocalDpi xmlns:a14="http://schemas.microsoft.com/office/drawing/2010/main" val="0"/>
                </a:ext>
              </a:extLst>
            </a:blip>
            <a:stretch>
              <a:fillRect/>
            </a:stretch>
          </a:blipFill>
        </p:spPr>
      </p:sp>
      <p:sp>
        <p:nvSpPr>
          <p:cNvPr id="6" name="Freeform 6"/>
          <p:cNvSpPr/>
          <p:nvPr/>
        </p:nvSpPr>
        <p:spPr>
          <a:xfrm>
            <a:off x="6672596" y="4226787"/>
            <a:ext cx="5531738" cy="1580497"/>
          </a:xfrm>
          <a:custGeom>
            <a:avLst/>
            <a:gdLst/>
            <a:ahLst/>
            <a:cxnLst/>
            <a:rect l="l" t="t" r="r" b="b"/>
            <a:pathLst>
              <a:path w="5531738" h="1580497">
                <a:moveTo>
                  <a:pt x="0" y="0"/>
                </a:moveTo>
                <a:lnTo>
                  <a:pt x="5531739" y="0"/>
                </a:lnTo>
                <a:lnTo>
                  <a:pt x="5531739" y="1580496"/>
                </a:lnTo>
                <a:lnTo>
                  <a:pt x="0" y="1580496"/>
                </a:lnTo>
                <a:lnTo>
                  <a:pt x="0" y="0"/>
                </a:lnTo>
                <a:close/>
              </a:path>
            </a:pathLst>
          </a:custGeom>
          <a:blipFill>
            <a:blip r:embed="rId6">
              <a:extLst>
                <a:ext uri="{28A0092B-C50C-407E-A947-70E740481C1C}">
                  <a14:useLocalDpi xmlns:a14="http://schemas.microsoft.com/office/drawing/2010/main" val="0"/>
                </a:ext>
              </a:extLst>
            </a:blip>
            <a:stretch>
              <a:fillRect/>
            </a:stretch>
          </a:blipFill>
        </p:spPr>
      </p:sp>
      <p:sp>
        <p:nvSpPr>
          <p:cNvPr id="7" name="Freeform 7"/>
          <p:cNvSpPr/>
          <p:nvPr/>
        </p:nvSpPr>
        <p:spPr>
          <a:xfrm>
            <a:off x="12723159" y="4109807"/>
            <a:ext cx="4536141" cy="1814456"/>
          </a:xfrm>
          <a:custGeom>
            <a:avLst/>
            <a:gdLst/>
            <a:ahLst/>
            <a:cxnLst/>
            <a:rect l="l" t="t" r="r" b="b"/>
            <a:pathLst>
              <a:path w="4536141" h="1814456">
                <a:moveTo>
                  <a:pt x="0" y="0"/>
                </a:moveTo>
                <a:lnTo>
                  <a:pt x="4536141" y="0"/>
                </a:lnTo>
                <a:lnTo>
                  <a:pt x="4536141" y="1814456"/>
                </a:lnTo>
                <a:lnTo>
                  <a:pt x="0" y="1814456"/>
                </a:lnTo>
                <a:lnTo>
                  <a:pt x="0" y="0"/>
                </a:lnTo>
                <a:close/>
              </a:path>
            </a:pathLst>
          </a:custGeom>
          <a:blipFill>
            <a:blip r:embed="rId7">
              <a:extLst>
                <a:ext uri="{28A0092B-C50C-407E-A947-70E740481C1C}">
                  <a14:useLocalDpi xmlns:a14="http://schemas.microsoft.com/office/drawing/2010/main" val="0"/>
                </a:ext>
              </a:extLst>
            </a:blip>
            <a:stretch>
              <a:fillRect/>
            </a:stretch>
          </a:blipFill>
        </p:spPr>
      </p:sp>
      <p:sp>
        <p:nvSpPr>
          <p:cNvPr id="8" name="Freeform 8"/>
          <p:cNvSpPr/>
          <p:nvPr/>
        </p:nvSpPr>
        <p:spPr>
          <a:xfrm>
            <a:off x="6672596" y="7240604"/>
            <a:ext cx="4622238" cy="2033785"/>
          </a:xfrm>
          <a:custGeom>
            <a:avLst/>
            <a:gdLst/>
            <a:ahLst/>
            <a:cxnLst/>
            <a:rect l="l" t="t" r="r" b="b"/>
            <a:pathLst>
              <a:path w="4622238" h="2033785">
                <a:moveTo>
                  <a:pt x="0" y="0"/>
                </a:moveTo>
                <a:lnTo>
                  <a:pt x="4622239" y="0"/>
                </a:lnTo>
                <a:lnTo>
                  <a:pt x="4622239" y="2033784"/>
                </a:lnTo>
                <a:lnTo>
                  <a:pt x="0" y="2033784"/>
                </a:lnTo>
                <a:lnTo>
                  <a:pt x="0" y="0"/>
                </a:lnTo>
                <a:close/>
              </a:path>
            </a:pathLst>
          </a:custGeom>
          <a:blipFill>
            <a:blip r:embed="rId8">
              <a:extLst>
                <a:ext uri="{28A0092B-C50C-407E-A947-70E740481C1C}">
                  <a14:useLocalDpi xmlns:a14="http://schemas.microsoft.com/office/drawing/2010/main" val="0"/>
                </a:ext>
              </a:extLst>
            </a:blip>
            <a:stretch>
              <a:fillRect/>
            </a:stretch>
          </a:blipFill>
        </p:spPr>
      </p:sp>
      <p:sp>
        <p:nvSpPr>
          <p:cNvPr id="9" name="TextBox 9"/>
          <p:cNvSpPr txBox="1"/>
          <p:nvPr/>
        </p:nvSpPr>
        <p:spPr>
          <a:xfrm>
            <a:off x="1250789" y="5121628"/>
            <a:ext cx="4467056" cy="3351530"/>
          </a:xfrm>
          <a:prstGeom prst="rect">
            <a:avLst/>
          </a:prstGeom>
        </p:spPr>
        <p:txBody>
          <a:bodyPr lIns="0" tIns="0" rIns="0" bIns="0" rtlCol="0" anchor="t">
            <a:spAutoFit/>
          </a:bodyPr>
          <a:lstStyle/>
          <a:p>
            <a:pPr algn="ctr">
              <a:lnSpc>
                <a:spcPts val="5320"/>
              </a:lnSpc>
            </a:pPr>
            <a:r>
              <a:rPr lang="en-US" sz="3800">
                <a:solidFill>
                  <a:srgbClr val="12229D"/>
                </a:solidFill>
                <a:latin typeface="Poppins Bold"/>
              </a:rPr>
              <a:t> LACC ACCREDITATIONS</a:t>
            </a:r>
          </a:p>
          <a:p>
            <a:pPr algn="ctr">
              <a:lnSpc>
                <a:spcPts val="5320"/>
              </a:lnSpc>
            </a:pPr>
            <a:r>
              <a:rPr lang="en-US" sz="3800">
                <a:solidFill>
                  <a:srgbClr val="12229D"/>
                </a:solidFill>
                <a:latin typeface="Poppins Bold"/>
              </a:rPr>
              <a:t>&amp;</a:t>
            </a:r>
          </a:p>
          <a:p>
            <a:pPr algn="ctr">
              <a:lnSpc>
                <a:spcPts val="5320"/>
              </a:lnSpc>
            </a:pPr>
            <a:r>
              <a:rPr lang="en-US" sz="3800">
                <a:solidFill>
                  <a:srgbClr val="12229D"/>
                </a:solidFill>
                <a:latin typeface="Poppins Bold"/>
              </a:rPr>
              <a:t>Educational</a:t>
            </a:r>
          </a:p>
          <a:p>
            <a:pPr algn="ctr">
              <a:lnSpc>
                <a:spcPts val="5320"/>
              </a:lnSpc>
            </a:pPr>
            <a:r>
              <a:rPr lang="en-US" sz="3800">
                <a:solidFill>
                  <a:srgbClr val="12229D"/>
                </a:solidFill>
                <a:latin typeface="Poppins Bold"/>
              </a:rPr>
              <a:t>MEMBERSHIP </a:t>
            </a:r>
          </a:p>
        </p:txBody>
      </p:sp>
      <p:sp>
        <p:nvSpPr>
          <p:cNvPr id="10" name="TextBox 10"/>
          <p:cNvSpPr txBox="1"/>
          <p:nvPr/>
        </p:nvSpPr>
        <p:spPr>
          <a:xfrm>
            <a:off x="6672596" y="2954218"/>
            <a:ext cx="5244296" cy="690370"/>
          </a:xfrm>
          <a:prstGeom prst="rect">
            <a:avLst/>
          </a:prstGeom>
        </p:spPr>
        <p:txBody>
          <a:bodyPr lIns="0" tIns="0" rIns="0" bIns="0" rtlCol="0" anchor="t">
            <a:spAutoFit/>
          </a:bodyPr>
          <a:lstStyle/>
          <a:p>
            <a:pPr>
              <a:lnSpc>
                <a:spcPts val="2754"/>
              </a:lnSpc>
            </a:pPr>
            <a:r>
              <a:rPr lang="en-US" sz="1700" spc="153">
                <a:solidFill>
                  <a:srgbClr val="FFFFFF"/>
                </a:solidFill>
                <a:latin typeface="Poppins Italics"/>
              </a:rPr>
              <a:t>International Accreditation Council for Business Education (IACBE), Kansas, USA</a:t>
            </a:r>
          </a:p>
        </p:txBody>
      </p:sp>
      <p:sp>
        <p:nvSpPr>
          <p:cNvPr id="11" name="TextBox 11"/>
          <p:cNvSpPr txBox="1"/>
          <p:nvPr/>
        </p:nvSpPr>
        <p:spPr>
          <a:xfrm>
            <a:off x="12723159" y="2954218"/>
            <a:ext cx="4536141" cy="690370"/>
          </a:xfrm>
          <a:prstGeom prst="rect">
            <a:avLst/>
          </a:prstGeom>
        </p:spPr>
        <p:txBody>
          <a:bodyPr lIns="0" tIns="0" rIns="0" bIns="0" rtlCol="0" anchor="t">
            <a:spAutoFit/>
          </a:bodyPr>
          <a:lstStyle/>
          <a:p>
            <a:pPr>
              <a:lnSpc>
                <a:spcPts val="2754"/>
              </a:lnSpc>
            </a:pPr>
            <a:r>
              <a:rPr lang="en-US" sz="1700" spc="153">
                <a:solidFill>
                  <a:srgbClr val="FFFFFF"/>
                </a:solidFill>
                <a:latin typeface="Poppins Italics"/>
              </a:rPr>
              <a:t>European Council for Business Education (ECBE) Brussels ,Belgium</a:t>
            </a:r>
          </a:p>
        </p:txBody>
      </p:sp>
      <p:sp>
        <p:nvSpPr>
          <p:cNvPr id="12" name="TextBox 12"/>
          <p:cNvSpPr txBox="1"/>
          <p:nvPr/>
        </p:nvSpPr>
        <p:spPr>
          <a:xfrm>
            <a:off x="6652528" y="6131133"/>
            <a:ext cx="5551806" cy="690370"/>
          </a:xfrm>
          <a:prstGeom prst="rect">
            <a:avLst/>
          </a:prstGeom>
        </p:spPr>
        <p:txBody>
          <a:bodyPr lIns="0" tIns="0" rIns="0" bIns="0" rtlCol="0" anchor="t">
            <a:spAutoFit/>
          </a:bodyPr>
          <a:lstStyle/>
          <a:p>
            <a:pPr>
              <a:lnSpc>
                <a:spcPts val="2754"/>
              </a:lnSpc>
            </a:pPr>
            <a:r>
              <a:rPr lang="en-US" sz="1700" spc="153">
                <a:solidFill>
                  <a:srgbClr val="FFFFFF"/>
                </a:solidFill>
                <a:latin typeface="Poppins Italics"/>
              </a:rPr>
              <a:t>Accreditation Service for International Schools, Colleges &amp; Universities (ASIC), UK</a:t>
            </a:r>
          </a:p>
        </p:txBody>
      </p:sp>
      <p:sp>
        <p:nvSpPr>
          <p:cNvPr id="13" name="TextBox 13"/>
          <p:cNvSpPr txBox="1"/>
          <p:nvPr/>
        </p:nvSpPr>
        <p:spPr>
          <a:xfrm>
            <a:off x="12723159" y="6131133"/>
            <a:ext cx="4536141" cy="690370"/>
          </a:xfrm>
          <a:prstGeom prst="rect">
            <a:avLst/>
          </a:prstGeom>
        </p:spPr>
        <p:txBody>
          <a:bodyPr lIns="0" tIns="0" rIns="0" bIns="0" rtlCol="0" anchor="t">
            <a:spAutoFit/>
          </a:bodyPr>
          <a:lstStyle/>
          <a:p>
            <a:pPr>
              <a:lnSpc>
                <a:spcPts val="2754"/>
              </a:lnSpc>
            </a:pPr>
            <a:r>
              <a:rPr lang="en-US" sz="1700" spc="153">
                <a:solidFill>
                  <a:srgbClr val="FFFFFF"/>
                </a:solidFill>
                <a:latin typeface="Poppins Italics"/>
              </a:rPr>
              <a:t>International Accreditation Organization Houston, USA </a:t>
            </a:r>
          </a:p>
        </p:txBody>
      </p:sp>
      <p:sp>
        <p:nvSpPr>
          <p:cNvPr id="14" name="TextBox 14"/>
          <p:cNvSpPr txBox="1"/>
          <p:nvPr/>
        </p:nvSpPr>
        <p:spPr>
          <a:xfrm>
            <a:off x="11916893" y="7693236"/>
            <a:ext cx="5342407" cy="1033270"/>
          </a:xfrm>
          <a:prstGeom prst="rect">
            <a:avLst/>
          </a:prstGeom>
        </p:spPr>
        <p:txBody>
          <a:bodyPr lIns="0" tIns="0" rIns="0" bIns="0" rtlCol="0" anchor="t">
            <a:spAutoFit/>
          </a:bodyPr>
          <a:lstStyle/>
          <a:p>
            <a:pPr>
              <a:lnSpc>
                <a:spcPts val="2754"/>
              </a:lnSpc>
            </a:pPr>
            <a:r>
              <a:rPr lang="en-US" sz="1700" spc="153">
                <a:solidFill>
                  <a:srgbClr val="FFFFFF"/>
                </a:solidFill>
                <a:latin typeface="Poppins Italics"/>
              </a:rPr>
              <a:t>Educational member of the Accreditation Council for Business School and Programs (ACBSP), Kansas, USA</a:t>
            </a:r>
          </a:p>
        </p:txBody>
      </p:sp>
      <p:sp>
        <p:nvSpPr>
          <p:cNvPr id="15" name="AutoShape 15"/>
          <p:cNvSpPr/>
          <p:nvPr/>
        </p:nvSpPr>
        <p:spPr>
          <a:xfrm>
            <a:off x="6652485" y="7035518"/>
            <a:ext cx="10606857" cy="0"/>
          </a:xfrm>
          <a:prstGeom prst="line">
            <a:avLst/>
          </a:prstGeom>
          <a:ln w="19050" cap="rnd">
            <a:solidFill>
              <a:srgbClr val="F4F5D3"/>
            </a:solidFill>
            <a:prstDash val="solid"/>
            <a:headEnd type="none" w="sm" len="sm"/>
            <a:tailEnd type="none" w="sm" len="sm"/>
          </a:ln>
        </p:spPr>
      </p:sp>
      <p:sp>
        <p:nvSpPr>
          <p:cNvPr id="16" name="TextBox 16"/>
          <p:cNvSpPr txBox="1"/>
          <p:nvPr/>
        </p:nvSpPr>
        <p:spPr>
          <a:xfrm>
            <a:off x="13802164" y="9550644"/>
            <a:ext cx="3457136" cy="306705"/>
          </a:xfrm>
          <a:prstGeom prst="rect">
            <a:avLst/>
          </a:prstGeom>
        </p:spPr>
        <p:txBody>
          <a:bodyPr lIns="0" tIns="0" rIns="0" bIns="0" rtlCol="0" anchor="t">
            <a:spAutoFit/>
          </a:bodyPr>
          <a:lstStyle/>
          <a:p>
            <a:pPr algn="r">
              <a:lnSpc>
                <a:spcPts val="2520"/>
              </a:lnSpc>
            </a:pPr>
            <a:r>
              <a:rPr lang="en-US" sz="1800" spc="144">
                <a:solidFill>
                  <a:srgbClr val="FFFFFF"/>
                </a:solidFill>
                <a:latin typeface="Aileron Regular"/>
              </a:rPr>
              <a:t>LACC | Profile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1445</Words>
  <Application>Microsoft Office PowerPoint</Application>
  <PresentationFormat>Custom</PresentationFormat>
  <Paragraphs>179</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Poppins Bold</vt:lpstr>
      <vt:lpstr>Poppins</vt:lpstr>
      <vt:lpstr>Aileron Regular</vt:lpstr>
      <vt:lpstr>Arial</vt:lpstr>
      <vt:lpstr>Montserrat 2 Bold</vt:lpstr>
      <vt:lpstr>Poppins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LACC PPT</dc:title>
  <cp:lastModifiedBy>Abhishek Sobanam</cp:lastModifiedBy>
  <cp:revision>3</cp:revision>
  <dcterms:created xsi:type="dcterms:W3CDTF">2006-08-16T00:00:00Z</dcterms:created>
  <dcterms:modified xsi:type="dcterms:W3CDTF">2024-07-06T07:54:16Z</dcterms:modified>
  <dc:identifier>DAFkrQuU7VU</dc:identifier>
</cp:coreProperties>
</file>